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7" r:id="rId2"/>
    <p:sldId id="315" r:id="rId3"/>
    <p:sldId id="321" r:id="rId4"/>
    <p:sldId id="324" r:id="rId5"/>
    <p:sldId id="326" r:id="rId6"/>
    <p:sldId id="314" r:id="rId7"/>
    <p:sldId id="259" r:id="rId8"/>
    <p:sldId id="265" r:id="rId9"/>
    <p:sldId id="264" r:id="rId10"/>
    <p:sldId id="301" r:id="rId11"/>
    <p:sldId id="302" r:id="rId12"/>
    <p:sldId id="297" r:id="rId13"/>
    <p:sldId id="313" r:id="rId14"/>
    <p:sldId id="311" r:id="rId15"/>
    <p:sldId id="312" r:id="rId16"/>
    <p:sldId id="306" r:id="rId17"/>
    <p:sldId id="260" r:id="rId18"/>
    <p:sldId id="305" r:id="rId19"/>
    <p:sldId id="298" r:id="rId20"/>
    <p:sldId id="269" r:id="rId21"/>
    <p:sldId id="268" r:id="rId22"/>
    <p:sldId id="261" r:id="rId23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FF6600"/>
    <a:srgbClr val="B0042D"/>
    <a:srgbClr val="FFFF00"/>
    <a:srgbClr val="AD2F07"/>
    <a:srgbClr val="0000CC"/>
    <a:srgbClr val="009900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14" autoAdjust="0"/>
    <p:restoredTop sz="94660"/>
  </p:normalViewPr>
  <p:slideViewPr>
    <p:cSldViewPr>
      <p:cViewPr varScale="1">
        <p:scale>
          <a:sx n="73" d="100"/>
          <a:sy n="73" d="100"/>
        </p:scale>
        <p:origin x="-19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173E30C-CE44-4FBC-B054-741EBCC0AB56}" type="datetimeFigureOut">
              <a:rPr lang="ar-SA" smtClean="0"/>
              <a:pPr/>
              <a:t>09/06/36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9AD7DC-5396-4A8E-90E6-BC2BF01371E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E5DFB-70D0-4935-97CF-05ABB468D899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309F2-D5FD-4491-A7D4-C4ED15241DE6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6878C-0E0F-4ACB-A067-8C808839C223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C40C8-DD2D-410C-92C1-87B3BCC3F18F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7EF5D-E500-4343-8842-73432AA204DB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336D3-FE79-4D9E-A5D1-03B6F6AE141D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F23EF-32B3-41E1-836A-011D4873B2FC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DAF8A-5EF5-4726-8163-3CAAC8AAC481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40B7D-9B5A-495A-A510-C3A1368FA7A3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2C657-F503-442B-B5EB-791189AC1D42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6E8CA-A9A7-4DB2-A914-8F419839C5CD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5B8BE-5098-43DA-B921-B568829ACAE9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B73BB-E70F-483E-A432-6A97A39972B1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D15E476F-ACD8-4072-A1D2-62F9D6B3A00C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random/>
  </p:transition>
  <p:hf sldNum="0"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.jpeg"/><Relationship Id="rId5" Type="http://schemas.openxmlformats.org/officeDocument/2006/relationships/image" Target="../media/image12.jpeg"/><Relationship Id="rId10" Type="http://schemas.openxmlformats.org/officeDocument/2006/relationships/image" Target="../media/image5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95288" y="260350"/>
            <a:ext cx="8353425" cy="1008063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>
              <a:defRPr/>
            </a:pPr>
            <a:r>
              <a:rPr lang="en-US" sz="3600" i="1" dirty="0"/>
              <a:t>Schistosoma  </a:t>
            </a:r>
            <a:r>
              <a:rPr lang="en-US" sz="3600" dirty="0"/>
              <a:t>Parasites</a:t>
            </a:r>
            <a:endParaRPr lang="en-US" sz="3600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450" y="2565400"/>
            <a:ext cx="6697663" cy="107791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dirty="0">
                <a:solidFill>
                  <a:srgbClr val="000099"/>
                </a:solidFill>
              </a:rPr>
              <a:t>Adult Flukes live in blood vessels of infected  Humans</a:t>
            </a:r>
            <a:endParaRPr lang="ar-EG" dirty="0">
              <a:solidFill>
                <a:srgbClr val="000099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212431" y="3933032"/>
            <a:ext cx="576263" cy="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87450" y="4221163"/>
            <a:ext cx="6697663" cy="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972344" y="4437856"/>
            <a:ext cx="431800" cy="158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284663" y="4438650"/>
            <a:ext cx="431800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7669213" y="4437063"/>
            <a:ext cx="433387" cy="158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9388" y="4797425"/>
            <a:ext cx="2879725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800" i="1" dirty="0" err="1">
                <a:solidFill>
                  <a:srgbClr val="000099"/>
                </a:solidFill>
              </a:rPr>
              <a:t>S.haematobium</a:t>
            </a:r>
            <a:endParaRPr lang="ar-EG" sz="2800" i="1" dirty="0">
              <a:solidFill>
                <a:srgbClr val="00009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63938" y="4797425"/>
            <a:ext cx="2160587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800" i="1" dirty="0" err="1">
                <a:solidFill>
                  <a:srgbClr val="000099"/>
                </a:solidFill>
              </a:rPr>
              <a:t>S.mansoni</a:t>
            </a:r>
            <a:endParaRPr lang="ar-EG" sz="2800" i="1" dirty="0">
              <a:solidFill>
                <a:srgbClr val="00009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72225" y="4797425"/>
            <a:ext cx="252095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800" i="1" dirty="0" err="1">
                <a:solidFill>
                  <a:srgbClr val="000099"/>
                </a:solidFill>
              </a:rPr>
              <a:t>S.japonicum</a:t>
            </a:r>
            <a:endParaRPr lang="ar-EG" sz="2800" i="1" dirty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4438" y="1628775"/>
            <a:ext cx="3959225" cy="58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800" dirty="0"/>
              <a:t>Called </a:t>
            </a:r>
            <a:r>
              <a:rPr lang="en-US" dirty="0"/>
              <a:t>Blood Flukes</a:t>
            </a:r>
            <a:endParaRPr lang="ar-EG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5517232"/>
            <a:ext cx="28803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/>
              <a:t>D.H: Man</a:t>
            </a:r>
          </a:p>
          <a:p>
            <a:pPr algn="l" rtl="0"/>
            <a:r>
              <a:rPr lang="en-US" sz="2000" dirty="0" smtClean="0"/>
              <a:t>R.H: Rodent, Monkeys</a:t>
            </a:r>
            <a:endParaRPr lang="ar-SA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299176" y="5517232"/>
            <a:ext cx="28448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/>
              <a:t>D.H: Man</a:t>
            </a:r>
          </a:p>
          <a:p>
            <a:pPr algn="l" rtl="0"/>
            <a:r>
              <a:rPr lang="en-US" sz="2000" dirty="0" smtClean="0"/>
              <a:t>R.H: Domestic animals</a:t>
            </a:r>
            <a:endParaRPr lang="ar-SA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79512" y="5517232"/>
            <a:ext cx="30243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/>
              <a:t>D.H: Man</a:t>
            </a:r>
          </a:p>
          <a:p>
            <a:pPr algn="l" rtl="0"/>
            <a:r>
              <a:rPr lang="en-US" sz="2000" dirty="0" smtClean="0"/>
              <a:t>R.H: None</a:t>
            </a:r>
            <a:endParaRPr lang="ar-SA" sz="2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0" grpId="0" animBg="1"/>
      <p:bldP spid="23" grpId="0" animBg="1"/>
      <p:bldP spid="24" grpId="0" animBg="1"/>
      <p:bldP spid="12" grpId="0" animBg="1"/>
      <p:bldP spid="13" grpId="0"/>
      <p:bldP spid="14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188913"/>
            <a:ext cx="4392613" cy="576262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en-US" sz="2400" smtClean="0"/>
              <a:t> </a:t>
            </a:r>
            <a:r>
              <a:rPr lang="en-US" sz="2800" smtClean="0"/>
              <a:t>B- Stage of egg extrusion:</a:t>
            </a:r>
          </a:p>
        </p:txBody>
      </p:sp>
      <p:pic>
        <p:nvPicPr>
          <p:cNvPr id="104465" name="Picture 17" descr="vesical plexus of vein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>
          <a:xfrm>
            <a:off x="2448272" y="2841055"/>
            <a:ext cx="2089150" cy="2603500"/>
          </a:xfrm>
        </p:spPr>
      </p:pic>
      <p:pic>
        <p:nvPicPr>
          <p:cNvPr id="104469" name="Picture 21" descr="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3429000"/>
            <a:ext cx="1298575" cy="1785937"/>
          </a:xfrm>
          <a:noFill/>
        </p:spPr>
      </p:pic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699097" y="5733480"/>
            <a:ext cx="4464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>
                <a:solidFill>
                  <a:srgbClr val="B0042D"/>
                </a:solidFill>
              </a:rPr>
              <a:t>Terminal </a:t>
            </a:r>
            <a:r>
              <a:rPr lang="en-US" sz="2400" dirty="0" err="1">
                <a:solidFill>
                  <a:srgbClr val="B0042D"/>
                </a:solidFill>
              </a:rPr>
              <a:t>haematuria</a:t>
            </a:r>
            <a:r>
              <a:rPr lang="en-US" sz="2400" dirty="0">
                <a:solidFill>
                  <a:srgbClr val="B0042D"/>
                </a:solidFill>
              </a:rPr>
              <a:t>, frequency of </a:t>
            </a:r>
            <a:r>
              <a:rPr lang="en-US" sz="2400" dirty="0" err="1">
                <a:solidFill>
                  <a:srgbClr val="B0042D"/>
                </a:solidFill>
              </a:rPr>
              <a:t>micturition</a:t>
            </a:r>
            <a:r>
              <a:rPr lang="en-US" sz="2400" dirty="0">
                <a:solidFill>
                  <a:srgbClr val="B0042D"/>
                </a:solidFill>
              </a:rPr>
              <a:t>, burning pain</a:t>
            </a:r>
          </a:p>
        </p:txBody>
      </p:sp>
      <p:pic>
        <p:nvPicPr>
          <p:cNvPr id="104452" name="Picture 4" descr="Egg 1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788024" y="2852936"/>
            <a:ext cx="12827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2448272" y="2420888"/>
            <a:ext cx="4752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 smtClean="0">
                <a:solidFill>
                  <a:srgbClr val="000099"/>
                </a:solidFill>
              </a:rPr>
              <a:t>In </a:t>
            </a:r>
            <a:r>
              <a:rPr lang="en-US" sz="2400" dirty="0" err="1" smtClean="0">
                <a:solidFill>
                  <a:srgbClr val="000099"/>
                </a:solidFill>
              </a:rPr>
              <a:t>vesical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>
                <a:solidFill>
                  <a:srgbClr val="000099"/>
                </a:solidFill>
              </a:rPr>
              <a:t>&amp; pelvic plexus of veins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2448272" y="5373117"/>
            <a:ext cx="201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Bladder wall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5076056" y="1700808"/>
            <a:ext cx="35288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 smtClean="0"/>
              <a:t>Damage </a:t>
            </a:r>
            <a:r>
              <a:rPr lang="en-US" sz="2400" dirty="0"/>
              <a:t>&amp; </a:t>
            </a:r>
            <a:r>
              <a:rPr lang="en-US" sz="2400" dirty="0" err="1"/>
              <a:t>haemorrhage</a:t>
            </a:r>
            <a:endParaRPr lang="en-US" sz="2400" dirty="0"/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2987824" y="2060848"/>
            <a:ext cx="3240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 i="1" dirty="0" err="1" smtClean="0">
                <a:solidFill>
                  <a:srgbClr val="000099"/>
                </a:solidFill>
              </a:rPr>
              <a:t>S.haematobium</a:t>
            </a:r>
            <a:r>
              <a:rPr lang="en-US" sz="2800" i="1" dirty="0" smtClean="0">
                <a:solidFill>
                  <a:srgbClr val="000099"/>
                </a:solidFill>
              </a:rPr>
              <a:t> 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250825" y="765175"/>
            <a:ext cx="4321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/>
              <a:t>Eggs escape from the veins to the </a:t>
            </a:r>
            <a:r>
              <a:rPr lang="en-US" sz="2400" dirty="0" err="1"/>
              <a:t>perivascular</a:t>
            </a:r>
            <a:r>
              <a:rPr lang="en-US" sz="2400" dirty="0"/>
              <a:t> tissue due to:</a:t>
            </a:r>
          </a:p>
        </p:txBody>
      </p:sp>
      <p:sp>
        <p:nvSpPr>
          <p:cNvPr id="104466" name="Line 18"/>
          <p:cNvSpPr>
            <a:spLocks noChangeShapeType="1"/>
          </p:cNvSpPr>
          <p:nvPr/>
        </p:nvSpPr>
        <p:spPr bwMode="auto">
          <a:xfrm flipV="1">
            <a:off x="3059460" y="4436492"/>
            <a:ext cx="576262" cy="86360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pic>
        <p:nvPicPr>
          <p:cNvPr id="22" name="Picture 23" descr="F:\Text pictures\Egg 1 - Cop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2336" y="5281811"/>
            <a:ext cx="266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716463" y="188640"/>
            <a:ext cx="4248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>
                <a:solidFill>
                  <a:srgbClr val="006600"/>
                </a:solidFill>
              </a:rPr>
              <a:t>1-Pressure within the venule</a:t>
            </a:r>
            <a:endParaRPr lang="ar-EG" sz="2400">
              <a:solidFill>
                <a:srgbClr val="0066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075361" y="2995811"/>
            <a:ext cx="117475" cy="288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7" name="Oval 26"/>
          <p:cNvSpPr/>
          <p:nvPr/>
        </p:nvSpPr>
        <p:spPr>
          <a:xfrm>
            <a:off x="5362699" y="2995811"/>
            <a:ext cx="119062" cy="288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8" name="Oval 27"/>
          <p:cNvSpPr/>
          <p:nvPr/>
        </p:nvSpPr>
        <p:spPr>
          <a:xfrm>
            <a:off x="5651624" y="2995811"/>
            <a:ext cx="117475" cy="288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2" name="Oval 31"/>
          <p:cNvSpPr/>
          <p:nvPr/>
        </p:nvSpPr>
        <p:spPr>
          <a:xfrm>
            <a:off x="5362699" y="3860999"/>
            <a:ext cx="119062" cy="287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4" name="Oval 33"/>
          <p:cNvSpPr/>
          <p:nvPr/>
        </p:nvSpPr>
        <p:spPr>
          <a:xfrm>
            <a:off x="5075361" y="5372299"/>
            <a:ext cx="117475" cy="288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787900" y="549002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>
                <a:solidFill>
                  <a:srgbClr val="006600"/>
                </a:solidFill>
              </a:rPr>
              <a:t>2-Effect of the spine</a:t>
            </a:r>
            <a:endParaRPr lang="ar-EG" sz="2400" dirty="0">
              <a:solidFill>
                <a:srgbClr val="006600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859338" y="907777"/>
            <a:ext cx="42846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dirty="0">
                <a:solidFill>
                  <a:srgbClr val="006600"/>
                </a:solidFill>
              </a:rPr>
              <a:t>3-oozing </a:t>
            </a:r>
            <a:r>
              <a:rPr lang="en-US" sz="2400" dirty="0" err="1">
                <a:solidFill>
                  <a:srgbClr val="006600"/>
                </a:solidFill>
              </a:rPr>
              <a:t>lytic</a:t>
            </a:r>
            <a:r>
              <a:rPr lang="en-US" sz="2400" dirty="0">
                <a:solidFill>
                  <a:srgbClr val="006600"/>
                </a:solidFill>
              </a:rPr>
              <a:t> secretion of the miracidium within the egg</a:t>
            </a:r>
            <a:endParaRPr lang="ar-EG" sz="2400" dirty="0">
              <a:solidFill>
                <a:srgbClr val="006600"/>
              </a:solidFill>
            </a:endParaRPr>
          </a:p>
        </p:txBody>
      </p:sp>
      <p:sp>
        <p:nvSpPr>
          <p:cNvPr id="48" name="Left Brace 47"/>
          <p:cNvSpPr/>
          <p:nvPr/>
        </p:nvSpPr>
        <p:spPr>
          <a:xfrm>
            <a:off x="4572000" y="332656"/>
            <a:ext cx="215900" cy="1366838"/>
          </a:xfrm>
          <a:prstGeom prst="leftBrac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9" name="TextBox 38"/>
          <p:cNvSpPr txBox="1"/>
          <p:nvPr/>
        </p:nvSpPr>
        <p:spPr>
          <a:xfrm>
            <a:off x="5219402" y="5295627"/>
            <a:ext cx="20882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B0042D"/>
                </a:solidFill>
              </a:rPr>
              <a:t>Egg extruded</a:t>
            </a:r>
            <a:endParaRPr lang="ar-EG" sz="2400" dirty="0">
              <a:solidFill>
                <a:srgbClr val="B0042D"/>
              </a:solidFill>
            </a:endParaRPr>
          </a:p>
        </p:txBody>
      </p:sp>
      <p:sp>
        <p:nvSpPr>
          <p:cNvPr id="41" name="Right Brace 40"/>
          <p:cNvSpPr/>
          <p:nvPr/>
        </p:nvSpPr>
        <p:spPr>
          <a:xfrm rot="5400000">
            <a:off x="6732240" y="-315416"/>
            <a:ext cx="288032" cy="4032448"/>
          </a:xfrm>
          <a:prstGeom prst="rightBrac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51" grpId="0"/>
      <p:bldP spid="104457" grpId="0"/>
      <p:bldP spid="104460" grpId="0"/>
      <p:bldP spid="104461" grpId="0"/>
      <p:bldP spid="104466" grpId="0" animBg="1"/>
      <p:bldP spid="24" grpId="0"/>
      <p:bldP spid="26" grpId="0" animBg="1"/>
      <p:bldP spid="27" grpId="0" animBg="1"/>
      <p:bldP spid="28" grpId="0" animBg="1"/>
      <p:bldP spid="32" grpId="0" animBg="1"/>
      <p:bldP spid="34" grpId="0" animBg="1"/>
      <p:bldP spid="38" grpId="0"/>
      <p:bldP spid="43" grpId="0"/>
      <p:bldP spid="48" grpId="0" animBg="1"/>
      <p:bldP spid="39" grpId="0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86" name="Picture 14" descr="mansoni egg"/>
          <p:cNvPicPr>
            <a:picLocks noChangeAspect="1" noChangeArrowheads="1"/>
          </p:cNvPicPr>
          <p:nvPr/>
        </p:nvPicPr>
        <p:blipFill>
          <a:blip r:embed="rId2" cstate="print">
            <a:lum bright="-18000" contrast="48000"/>
          </a:blip>
          <a:srcRect/>
          <a:stretch>
            <a:fillRect/>
          </a:stretch>
        </p:blipFill>
        <p:spPr bwMode="auto">
          <a:xfrm>
            <a:off x="7236296" y="1268760"/>
            <a:ext cx="8143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351837" cy="576262"/>
          </a:xfrm>
          <a:solidFill>
            <a:srgbClr val="FFCC00"/>
          </a:solidFill>
        </p:spPr>
        <p:txBody>
          <a:bodyPr/>
          <a:lstStyle/>
          <a:p>
            <a:pPr algn="l" rtl="0" eaLnBrk="1" hangingPunct="1"/>
            <a:r>
              <a:rPr lang="en-US" sz="3200" dirty="0" smtClean="0"/>
              <a:t>IV- Stage of tissue reaction (chronic stage)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4932040" cy="863600"/>
          </a:xfrm>
        </p:spPr>
        <p:txBody>
          <a:bodyPr/>
          <a:lstStyle/>
          <a:p>
            <a:pPr algn="ctr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Occurs around </a:t>
            </a:r>
            <a:r>
              <a:rPr lang="en-US" sz="2400" i="1" dirty="0" err="1" smtClean="0">
                <a:solidFill>
                  <a:srgbClr val="000099"/>
                </a:solidFill>
              </a:rPr>
              <a:t>Schistosoma</a:t>
            </a:r>
            <a:r>
              <a:rPr lang="en-US" sz="2400" dirty="0" smtClean="0">
                <a:solidFill>
                  <a:srgbClr val="000099"/>
                </a:solidFill>
              </a:rPr>
              <a:t> eggs </a:t>
            </a:r>
            <a:r>
              <a:rPr lang="en-US" sz="2400" dirty="0" smtClean="0"/>
              <a:t>deposited in various tissues.</a:t>
            </a:r>
          </a:p>
        </p:txBody>
      </p:sp>
      <p:pic>
        <p:nvPicPr>
          <p:cNvPr id="105476" name="Picture 4" descr="Schistosoma eggs in bladd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2492375"/>
            <a:ext cx="3816350" cy="2538413"/>
          </a:xfrm>
          <a:noFill/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4932040" y="3573016"/>
            <a:ext cx="388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/>
              <a:t>Attract </a:t>
            </a:r>
            <a:r>
              <a:rPr lang="en-US" sz="2400" dirty="0">
                <a:solidFill>
                  <a:srgbClr val="000099"/>
                </a:solidFill>
              </a:rPr>
              <a:t>inflammatory cells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877050" y="2997200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7092627" y="3933825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4932040" y="4221162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Deposition of fibrous tissue </a:t>
            </a:r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>
            <a:off x="7092627" y="4725987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4932040" y="4941887"/>
            <a:ext cx="3887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Damage of affected organ and its fibrosis</a:t>
            </a:r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7092627" y="5734050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5579740" y="6021387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Loss of its function</a:t>
            </a:r>
          </a:p>
        </p:txBody>
      </p:sp>
      <p:pic>
        <p:nvPicPr>
          <p:cNvPr id="105485" name="Picture 13" descr="hamatobium eg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-18000" contrast="42000"/>
          </a:blip>
          <a:srcRect/>
          <a:stretch>
            <a:fillRect/>
          </a:stretch>
        </p:blipFill>
        <p:spPr>
          <a:xfrm>
            <a:off x="5570538" y="1196975"/>
            <a:ext cx="673100" cy="1584325"/>
          </a:xfrm>
          <a:noFill/>
        </p:spPr>
      </p:pic>
      <p:sp>
        <p:nvSpPr>
          <p:cNvPr id="105487" name="Line 15"/>
          <p:cNvSpPr>
            <a:spLocks noChangeShapeType="1"/>
          </p:cNvSpPr>
          <p:nvPr/>
        </p:nvSpPr>
        <p:spPr bwMode="auto">
          <a:xfrm flipH="1">
            <a:off x="2916238" y="4005263"/>
            <a:ext cx="360362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3635375" y="4221163"/>
            <a:ext cx="144463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 flipH="1">
            <a:off x="1331913" y="3860800"/>
            <a:ext cx="21590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2987675" y="5373688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Egg shell</a:t>
            </a: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1908175" y="5013325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/>
              <a:t>miracidium</a:t>
            </a:r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0" y="5373688"/>
            <a:ext cx="288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Inflammatory cells</a:t>
            </a:r>
          </a:p>
        </p:txBody>
      </p:sp>
      <p:sp>
        <p:nvSpPr>
          <p:cNvPr id="105493" name="Oval 21"/>
          <p:cNvSpPr>
            <a:spLocks noChangeArrowheads="1"/>
          </p:cNvSpPr>
          <p:nvPr/>
        </p:nvSpPr>
        <p:spPr bwMode="auto">
          <a:xfrm>
            <a:off x="5867400" y="1916113"/>
            <a:ext cx="71438" cy="730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5494" name="Oval 22"/>
          <p:cNvSpPr>
            <a:spLocks noChangeArrowheads="1"/>
          </p:cNvSpPr>
          <p:nvPr/>
        </p:nvSpPr>
        <p:spPr bwMode="auto">
          <a:xfrm>
            <a:off x="6156325" y="1773238"/>
            <a:ext cx="71438" cy="730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5495" name="Oval 23"/>
          <p:cNvSpPr>
            <a:spLocks noChangeArrowheads="1"/>
          </p:cNvSpPr>
          <p:nvPr/>
        </p:nvSpPr>
        <p:spPr bwMode="auto">
          <a:xfrm>
            <a:off x="7740650" y="1628775"/>
            <a:ext cx="71438" cy="730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5496" name="Oval 24"/>
          <p:cNvSpPr>
            <a:spLocks noChangeArrowheads="1"/>
          </p:cNvSpPr>
          <p:nvPr/>
        </p:nvSpPr>
        <p:spPr bwMode="auto">
          <a:xfrm>
            <a:off x="7524750" y="2276475"/>
            <a:ext cx="71438" cy="730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5497" name="Oval 25"/>
          <p:cNvSpPr>
            <a:spLocks noChangeArrowheads="1"/>
          </p:cNvSpPr>
          <p:nvPr/>
        </p:nvSpPr>
        <p:spPr bwMode="auto">
          <a:xfrm>
            <a:off x="7308850" y="2060575"/>
            <a:ext cx="71438" cy="730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 dirty="0">
              <a:solidFill>
                <a:srgbClr val="FF6600"/>
              </a:solidFill>
            </a:endParaRPr>
          </a:p>
        </p:txBody>
      </p:sp>
      <p:sp>
        <p:nvSpPr>
          <p:cNvPr id="105498" name="Oval 26"/>
          <p:cNvSpPr>
            <a:spLocks noChangeArrowheads="1"/>
          </p:cNvSpPr>
          <p:nvPr/>
        </p:nvSpPr>
        <p:spPr bwMode="auto">
          <a:xfrm>
            <a:off x="7956550" y="1916113"/>
            <a:ext cx="71438" cy="730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5499" name="Oval 27"/>
          <p:cNvSpPr>
            <a:spLocks noChangeArrowheads="1"/>
          </p:cNvSpPr>
          <p:nvPr/>
        </p:nvSpPr>
        <p:spPr bwMode="auto">
          <a:xfrm>
            <a:off x="6084888" y="2205038"/>
            <a:ext cx="71437" cy="730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5500" name="Oval 28"/>
          <p:cNvSpPr>
            <a:spLocks noChangeArrowheads="1"/>
          </p:cNvSpPr>
          <p:nvPr/>
        </p:nvSpPr>
        <p:spPr bwMode="auto">
          <a:xfrm>
            <a:off x="6011863" y="1484313"/>
            <a:ext cx="71437" cy="730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5501" name="Oval 29"/>
          <p:cNvSpPr>
            <a:spLocks noChangeArrowheads="1"/>
          </p:cNvSpPr>
          <p:nvPr/>
        </p:nvSpPr>
        <p:spPr bwMode="auto">
          <a:xfrm>
            <a:off x="5580063" y="1916113"/>
            <a:ext cx="71437" cy="730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EG" dirty="0">
              <a:solidFill>
                <a:srgbClr val="FF6600"/>
              </a:solidFill>
            </a:endParaRPr>
          </a:p>
        </p:txBody>
      </p:sp>
      <p:sp>
        <p:nvSpPr>
          <p:cNvPr id="105502" name="Oval 30"/>
          <p:cNvSpPr>
            <a:spLocks noChangeArrowheads="1"/>
          </p:cNvSpPr>
          <p:nvPr/>
        </p:nvSpPr>
        <p:spPr bwMode="auto">
          <a:xfrm>
            <a:off x="7596188" y="2492375"/>
            <a:ext cx="71437" cy="730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 dirty="0">
              <a:solidFill>
                <a:srgbClr val="FF6600"/>
              </a:solidFill>
            </a:endParaRPr>
          </a:p>
        </p:txBody>
      </p:sp>
      <p:sp>
        <p:nvSpPr>
          <p:cNvPr id="105503" name="Oval 31"/>
          <p:cNvSpPr>
            <a:spLocks noChangeArrowheads="1"/>
          </p:cNvSpPr>
          <p:nvPr/>
        </p:nvSpPr>
        <p:spPr bwMode="auto">
          <a:xfrm>
            <a:off x="5724525" y="2205038"/>
            <a:ext cx="71438" cy="730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5504" name="Text Box 32"/>
          <p:cNvSpPr txBox="1">
            <a:spLocks noChangeArrowheads="1"/>
          </p:cNvSpPr>
          <p:nvPr/>
        </p:nvSpPr>
        <p:spPr bwMode="auto">
          <a:xfrm>
            <a:off x="5148263" y="765175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>
                <a:solidFill>
                  <a:srgbClr val="FF6600"/>
                </a:solidFill>
              </a:rPr>
              <a:t>Shell &amp; </a:t>
            </a:r>
            <a:r>
              <a:rPr lang="en-US" sz="2400" dirty="0" err="1">
                <a:solidFill>
                  <a:srgbClr val="FF6600"/>
                </a:solidFill>
              </a:rPr>
              <a:t>miracidial</a:t>
            </a:r>
            <a:r>
              <a:rPr lang="en-US" sz="2400" dirty="0">
                <a:solidFill>
                  <a:srgbClr val="FF6600"/>
                </a:solidFill>
              </a:rPr>
              <a:t> antigens</a:t>
            </a:r>
          </a:p>
        </p:txBody>
      </p:sp>
      <p:sp>
        <p:nvSpPr>
          <p:cNvPr id="105505" name="Oval 33"/>
          <p:cNvSpPr>
            <a:spLocks noChangeArrowheads="1"/>
          </p:cNvSpPr>
          <p:nvPr/>
        </p:nvSpPr>
        <p:spPr bwMode="auto">
          <a:xfrm>
            <a:off x="5435600" y="3284538"/>
            <a:ext cx="144463" cy="144462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5506" name="Oval 34"/>
          <p:cNvSpPr>
            <a:spLocks noChangeArrowheads="1"/>
          </p:cNvSpPr>
          <p:nvPr/>
        </p:nvSpPr>
        <p:spPr bwMode="auto">
          <a:xfrm>
            <a:off x="6084888" y="3357563"/>
            <a:ext cx="142875" cy="142875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5507" name="Oval 35"/>
          <p:cNvSpPr>
            <a:spLocks noChangeArrowheads="1"/>
          </p:cNvSpPr>
          <p:nvPr/>
        </p:nvSpPr>
        <p:spPr bwMode="auto">
          <a:xfrm>
            <a:off x="5724525" y="3213100"/>
            <a:ext cx="142875" cy="142875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5508" name="Oval 36"/>
          <p:cNvSpPr>
            <a:spLocks noChangeArrowheads="1"/>
          </p:cNvSpPr>
          <p:nvPr/>
        </p:nvSpPr>
        <p:spPr bwMode="auto">
          <a:xfrm>
            <a:off x="6732588" y="3141663"/>
            <a:ext cx="142875" cy="142875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5509" name="Oval 37"/>
          <p:cNvSpPr>
            <a:spLocks noChangeArrowheads="1"/>
          </p:cNvSpPr>
          <p:nvPr/>
        </p:nvSpPr>
        <p:spPr bwMode="auto">
          <a:xfrm>
            <a:off x="7451725" y="3357563"/>
            <a:ext cx="144463" cy="142875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5510" name="Oval 38"/>
          <p:cNvSpPr>
            <a:spLocks noChangeArrowheads="1"/>
          </p:cNvSpPr>
          <p:nvPr/>
        </p:nvSpPr>
        <p:spPr bwMode="auto">
          <a:xfrm>
            <a:off x="7956376" y="3212976"/>
            <a:ext cx="143049" cy="142999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5511" name="Oval 39"/>
          <p:cNvSpPr>
            <a:spLocks noChangeArrowheads="1"/>
          </p:cNvSpPr>
          <p:nvPr/>
        </p:nvSpPr>
        <p:spPr bwMode="auto">
          <a:xfrm>
            <a:off x="7019925" y="3284538"/>
            <a:ext cx="144463" cy="144462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5512" name="Oval 40"/>
          <p:cNvSpPr>
            <a:spLocks noChangeArrowheads="1"/>
          </p:cNvSpPr>
          <p:nvPr/>
        </p:nvSpPr>
        <p:spPr bwMode="auto">
          <a:xfrm>
            <a:off x="6443663" y="3284538"/>
            <a:ext cx="144462" cy="144462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5513" name="Text Box 41"/>
          <p:cNvSpPr txBox="1">
            <a:spLocks noChangeArrowheads="1"/>
          </p:cNvSpPr>
          <p:nvPr/>
        </p:nvSpPr>
        <p:spPr bwMode="auto">
          <a:xfrm>
            <a:off x="250825" y="5876925"/>
            <a:ext cx="5041900" cy="5191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/>
              <a:t>Delayed-type hypersensitivity</a:t>
            </a:r>
          </a:p>
        </p:txBody>
      </p:sp>
      <p:sp>
        <p:nvSpPr>
          <p:cNvPr id="105514" name="Text Box 42"/>
          <p:cNvSpPr txBox="1">
            <a:spLocks noChangeArrowheads="1"/>
          </p:cNvSpPr>
          <p:nvPr/>
        </p:nvSpPr>
        <p:spPr bwMode="auto">
          <a:xfrm>
            <a:off x="179388" y="1989138"/>
            <a:ext cx="453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Granuloma formation in tissue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827088" y="765175"/>
            <a:ext cx="31670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 dirty="0"/>
              <a:t>(months – years)</a:t>
            </a:r>
            <a:endParaRPr lang="ar-EG" sz="2800" dirty="0"/>
          </a:p>
        </p:txBody>
      </p:sp>
      <p:sp>
        <p:nvSpPr>
          <p:cNvPr id="45" name="Arc 44"/>
          <p:cNvSpPr/>
          <p:nvPr/>
        </p:nvSpPr>
        <p:spPr>
          <a:xfrm>
            <a:off x="6732240" y="1628800"/>
            <a:ext cx="144016" cy="504056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" name="Freeform 46"/>
          <p:cNvSpPr/>
          <p:nvPr/>
        </p:nvSpPr>
        <p:spPr>
          <a:xfrm>
            <a:off x="6665495" y="1323474"/>
            <a:ext cx="445168" cy="168441"/>
          </a:xfrm>
          <a:custGeom>
            <a:avLst/>
            <a:gdLst>
              <a:gd name="connsiteX0" fmla="*/ 0 w 445168"/>
              <a:gd name="connsiteY0" fmla="*/ 12031 h 168441"/>
              <a:gd name="connsiteX1" fmla="*/ 240631 w 445168"/>
              <a:gd name="connsiteY1" fmla="*/ 24063 h 168441"/>
              <a:gd name="connsiteX2" fmla="*/ 312821 w 445168"/>
              <a:gd name="connsiteY2" fmla="*/ 156410 h 168441"/>
              <a:gd name="connsiteX3" fmla="*/ 445168 w 445168"/>
              <a:gd name="connsiteY3" fmla="*/ 96252 h 168441"/>
              <a:gd name="connsiteX4" fmla="*/ 445168 w 445168"/>
              <a:gd name="connsiteY4" fmla="*/ 96252 h 16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168" h="168441">
                <a:moveTo>
                  <a:pt x="0" y="12031"/>
                </a:moveTo>
                <a:cubicBezTo>
                  <a:pt x="94247" y="6015"/>
                  <a:pt x="188494" y="0"/>
                  <a:pt x="240631" y="24063"/>
                </a:cubicBezTo>
                <a:cubicBezTo>
                  <a:pt x="292768" y="48126"/>
                  <a:pt x="278732" y="144379"/>
                  <a:pt x="312821" y="156410"/>
                </a:cubicBezTo>
                <a:cubicBezTo>
                  <a:pt x="346910" y="168441"/>
                  <a:pt x="445168" y="96252"/>
                  <a:pt x="445168" y="96252"/>
                </a:cubicBezTo>
                <a:lnTo>
                  <a:pt x="445168" y="96252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48" name="Arc 47"/>
          <p:cNvSpPr/>
          <p:nvPr/>
        </p:nvSpPr>
        <p:spPr>
          <a:xfrm>
            <a:off x="6876256" y="2276872"/>
            <a:ext cx="216024" cy="36004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" name="Freeform 48"/>
          <p:cNvSpPr/>
          <p:nvPr/>
        </p:nvSpPr>
        <p:spPr>
          <a:xfrm>
            <a:off x="6460958" y="1937084"/>
            <a:ext cx="144379" cy="445169"/>
          </a:xfrm>
          <a:custGeom>
            <a:avLst/>
            <a:gdLst>
              <a:gd name="connsiteX0" fmla="*/ 144379 w 144379"/>
              <a:gd name="connsiteY0" fmla="*/ 0 h 445169"/>
              <a:gd name="connsiteX1" fmla="*/ 24063 w 144379"/>
              <a:gd name="connsiteY1" fmla="*/ 144379 h 445169"/>
              <a:gd name="connsiteX2" fmla="*/ 84221 w 144379"/>
              <a:gd name="connsiteY2" fmla="*/ 264695 h 445169"/>
              <a:gd name="connsiteX3" fmla="*/ 0 w 144379"/>
              <a:gd name="connsiteY3" fmla="*/ 445169 h 445169"/>
              <a:gd name="connsiteX4" fmla="*/ 0 w 144379"/>
              <a:gd name="connsiteY4" fmla="*/ 445169 h 44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79" h="445169">
                <a:moveTo>
                  <a:pt x="144379" y="0"/>
                </a:moveTo>
                <a:cubicBezTo>
                  <a:pt x="89234" y="50131"/>
                  <a:pt x="34089" y="100263"/>
                  <a:pt x="24063" y="144379"/>
                </a:cubicBezTo>
                <a:cubicBezTo>
                  <a:pt x="14037" y="188495"/>
                  <a:pt x="88231" y="214563"/>
                  <a:pt x="84221" y="264695"/>
                </a:cubicBezTo>
                <a:cubicBezTo>
                  <a:pt x="80211" y="314827"/>
                  <a:pt x="0" y="445169"/>
                  <a:pt x="0" y="445169"/>
                </a:cubicBezTo>
                <a:lnTo>
                  <a:pt x="0" y="44516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50" name="Arc 49"/>
          <p:cNvSpPr/>
          <p:nvPr/>
        </p:nvSpPr>
        <p:spPr>
          <a:xfrm rot="5400000">
            <a:off x="7236296" y="1484784"/>
            <a:ext cx="72008" cy="36004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" name="Arc 50"/>
          <p:cNvSpPr/>
          <p:nvPr/>
        </p:nvSpPr>
        <p:spPr>
          <a:xfrm>
            <a:off x="6372200" y="1484784"/>
            <a:ext cx="144016" cy="333751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" name="Freeform 51"/>
          <p:cNvSpPr/>
          <p:nvPr/>
        </p:nvSpPr>
        <p:spPr>
          <a:xfrm>
            <a:off x="6732240" y="1700808"/>
            <a:ext cx="427121" cy="282743"/>
          </a:xfrm>
          <a:custGeom>
            <a:avLst/>
            <a:gdLst>
              <a:gd name="connsiteX0" fmla="*/ 342900 w 427121"/>
              <a:gd name="connsiteY0" fmla="*/ 0 h 282743"/>
              <a:gd name="connsiteX1" fmla="*/ 378995 w 427121"/>
              <a:gd name="connsiteY1" fmla="*/ 168442 h 282743"/>
              <a:gd name="connsiteX2" fmla="*/ 54142 w 427121"/>
              <a:gd name="connsiteY2" fmla="*/ 264695 h 282743"/>
              <a:gd name="connsiteX3" fmla="*/ 54142 w 427121"/>
              <a:gd name="connsiteY3" fmla="*/ 276727 h 28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121" h="282743">
                <a:moveTo>
                  <a:pt x="342900" y="0"/>
                </a:moveTo>
                <a:cubicBezTo>
                  <a:pt x="385010" y="62163"/>
                  <a:pt x="427121" y="124326"/>
                  <a:pt x="378995" y="168442"/>
                </a:cubicBezTo>
                <a:cubicBezTo>
                  <a:pt x="330869" y="212558"/>
                  <a:pt x="108284" y="246648"/>
                  <a:pt x="54142" y="264695"/>
                </a:cubicBezTo>
                <a:cubicBezTo>
                  <a:pt x="0" y="282743"/>
                  <a:pt x="27071" y="279735"/>
                  <a:pt x="54142" y="276727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" name="Freeform 52"/>
          <p:cNvSpPr/>
          <p:nvPr/>
        </p:nvSpPr>
        <p:spPr>
          <a:xfrm>
            <a:off x="8165432" y="1371600"/>
            <a:ext cx="208547" cy="613611"/>
          </a:xfrm>
          <a:custGeom>
            <a:avLst/>
            <a:gdLst>
              <a:gd name="connsiteX0" fmla="*/ 208547 w 208547"/>
              <a:gd name="connsiteY0" fmla="*/ 0 h 613611"/>
              <a:gd name="connsiteX1" fmla="*/ 4010 w 208547"/>
              <a:gd name="connsiteY1" fmla="*/ 252663 h 613611"/>
              <a:gd name="connsiteX2" fmla="*/ 184484 w 208547"/>
              <a:gd name="connsiteY2" fmla="*/ 397042 h 613611"/>
              <a:gd name="connsiteX3" fmla="*/ 64168 w 208547"/>
              <a:gd name="connsiteY3" fmla="*/ 613611 h 613611"/>
              <a:gd name="connsiteX4" fmla="*/ 64168 w 208547"/>
              <a:gd name="connsiteY4" fmla="*/ 613611 h 61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547" h="613611">
                <a:moveTo>
                  <a:pt x="208547" y="0"/>
                </a:moveTo>
                <a:cubicBezTo>
                  <a:pt x="108284" y="93244"/>
                  <a:pt x="8021" y="186489"/>
                  <a:pt x="4010" y="252663"/>
                </a:cubicBezTo>
                <a:cubicBezTo>
                  <a:pt x="0" y="318837"/>
                  <a:pt x="174458" y="336884"/>
                  <a:pt x="184484" y="397042"/>
                </a:cubicBezTo>
                <a:cubicBezTo>
                  <a:pt x="194510" y="457200"/>
                  <a:pt x="64168" y="613611"/>
                  <a:pt x="64168" y="613611"/>
                </a:cubicBezTo>
                <a:lnTo>
                  <a:pt x="64168" y="613611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4" name="Freeform 53"/>
          <p:cNvSpPr/>
          <p:nvPr/>
        </p:nvSpPr>
        <p:spPr>
          <a:xfrm>
            <a:off x="8028384" y="1988840"/>
            <a:ext cx="228600" cy="385010"/>
          </a:xfrm>
          <a:custGeom>
            <a:avLst/>
            <a:gdLst>
              <a:gd name="connsiteX0" fmla="*/ 0 w 228600"/>
              <a:gd name="connsiteY0" fmla="*/ 0 h 385010"/>
              <a:gd name="connsiteX1" fmla="*/ 108285 w 228600"/>
              <a:gd name="connsiteY1" fmla="*/ 60158 h 385010"/>
              <a:gd name="connsiteX2" fmla="*/ 60158 w 228600"/>
              <a:gd name="connsiteY2" fmla="*/ 288758 h 385010"/>
              <a:gd name="connsiteX3" fmla="*/ 228600 w 228600"/>
              <a:gd name="connsiteY3" fmla="*/ 385010 h 385010"/>
              <a:gd name="connsiteX4" fmla="*/ 228600 w 228600"/>
              <a:gd name="connsiteY4" fmla="*/ 38501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385010">
                <a:moveTo>
                  <a:pt x="0" y="0"/>
                </a:moveTo>
                <a:cubicBezTo>
                  <a:pt x="49129" y="6016"/>
                  <a:pt x="98259" y="12032"/>
                  <a:pt x="108285" y="60158"/>
                </a:cubicBezTo>
                <a:cubicBezTo>
                  <a:pt x="118311" y="108284"/>
                  <a:pt x="40106" y="234616"/>
                  <a:pt x="60158" y="288758"/>
                </a:cubicBezTo>
                <a:cubicBezTo>
                  <a:pt x="80211" y="342900"/>
                  <a:pt x="228600" y="385010"/>
                  <a:pt x="228600" y="385010"/>
                </a:cubicBezTo>
                <a:lnTo>
                  <a:pt x="228600" y="38501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5" name="Freeform 54"/>
          <p:cNvSpPr/>
          <p:nvPr/>
        </p:nvSpPr>
        <p:spPr>
          <a:xfrm>
            <a:off x="5364088" y="1340768"/>
            <a:ext cx="228600" cy="385010"/>
          </a:xfrm>
          <a:custGeom>
            <a:avLst/>
            <a:gdLst>
              <a:gd name="connsiteX0" fmla="*/ 0 w 228600"/>
              <a:gd name="connsiteY0" fmla="*/ 0 h 385010"/>
              <a:gd name="connsiteX1" fmla="*/ 108285 w 228600"/>
              <a:gd name="connsiteY1" fmla="*/ 60158 h 385010"/>
              <a:gd name="connsiteX2" fmla="*/ 60158 w 228600"/>
              <a:gd name="connsiteY2" fmla="*/ 288758 h 385010"/>
              <a:gd name="connsiteX3" fmla="*/ 228600 w 228600"/>
              <a:gd name="connsiteY3" fmla="*/ 385010 h 385010"/>
              <a:gd name="connsiteX4" fmla="*/ 228600 w 228600"/>
              <a:gd name="connsiteY4" fmla="*/ 38501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385010">
                <a:moveTo>
                  <a:pt x="0" y="0"/>
                </a:moveTo>
                <a:cubicBezTo>
                  <a:pt x="49129" y="6016"/>
                  <a:pt x="98259" y="12032"/>
                  <a:pt x="108285" y="60158"/>
                </a:cubicBezTo>
                <a:cubicBezTo>
                  <a:pt x="118311" y="108284"/>
                  <a:pt x="40106" y="234616"/>
                  <a:pt x="60158" y="288758"/>
                </a:cubicBezTo>
                <a:cubicBezTo>
                  <a:pt x="80211" y="342900"/>
                  <a:pt x="228600" y="385010"/>
                  <a:pt x="228600" y="385010"/>
                </a:cubicBezTo>
                <a:lnTo>
                  <a:pt x="228600" y="38501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6" name="Freeform 55"/>
          <p:cNvSpPr/>
          <p:nvPr/>
        </p:nvSpPr>
        <p:spPr>
          <a:xfrm>
            <a:off x="5220072" y="1916832"/>
            <a:ext cx="208547" cy="613611"/>
          </a:xfrm>
          <a:custGeom>
            <a:avLst/>
            <a:gdLst>
              <a:gd name="connsiteX0" fmla="*/ 208547 w 208547"/>
              <a:gd name="connsiteY0" fmla="*/ 0 h 613611"/>
              <a:gd name="connsiteX1" fmla="*/ 4010 w 208547"/>
              <a:gd name="connsiteY1" fmla="*/ 252663 h 613611"/>
              <a:gd name="connsiteX2" fmla="*/ 184484 w 208547"/>
              <a:gd name="connsiteY2" fmla="*/ 397042 h 613611"/>
              <a:gd name="connsiteX3" fmla="*/ 64168 w 208547"/>
              <a:gd name="connsiteY3" fmla="*/ 613611 h 613611"/>
              <a:gd name="connsiteX4" fmla="*/ 64168 w 208547"/>
              <a:gd name="connsiteY4" fmla="*/ 613611 h 61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547" h="613611">
                <a:moveTo>
                  <a:pt x="208547" y="0"/>
                </a:moveTo>
                <a:cubicBezTo>
                  <a:pt x="108284" y="93244"/>
                  <a:pt x="8021" y="186489"/>
                  <a:pt x="4010" y="252663"/>
                </a:cubicBezTo>
                <a:cubicBezTo>
                  <a:pt x="0" y="318837"/>
                  <a:pt x="174458" y="336884"/>
                  <a:pt x="184484" y="397042"/>
                </a:cubicBezTo>
                <a:cubicBezTo>
                  <a:pt x="194510" y="457200"/>
                  <a:pt x="64168" y="613611"/>
                  <a:pt x="64168" y="613611"/>
                </a:cubicBezTo>
                <a:lnTo>
                  <a:pt x="64168" y="613611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7" name="Freeform 56"/>
          <p:cNvSpPr/>
          <p:nvPr/>
        </p:nvSpPr>
        <p:spPr>
          <a:xfrm>
            <a:off x="8172400" y="2492896"/>
            <a:ext cx="144379" cy="445169"/>
          </a:xfrm>
          <a:custGeom>
            <a:avLst/>
            <a:gdLst>
              <a:gd name="connsiteX0" fmla="*/ 144379 w 144379"/>
              <a:gd name="connsiteY0" fmla="*/ 0 h 445169"/>
              <a:gd name="connsiteX1" fmla="*/ 24063 w 144379"/>
              <a:gd name="connsiteY1" fmla="*/ 144379 h 445169"/>
              <a:gd name="connsiteX2" fmla="*/ 84221 w 144379"/>
              <a:gd name="connsiteY2" fmla="*/ 264695 h 445169"/>
              <a:gd name="connsiteX3" fmla="*/ 0 w 144379"/>
              <a:gd name="connsiteY3" fmla="*/ 445169 h 445169"/>
              <a:gd name="connsiteX4" fmla="*/ 0 w 144379"/>
              <a:gd name="connsiteY4" fmla="*/ 445169 h 44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79" h="445169">
                <a:moveTo>
                  <a:pt x="144379" y="0"/>
                </a:moveTo>
                <a:cubicBezTo>
                  <a:pt x="89234" y="50131"/>
                  <a:pt x="34089" y="100263"/>
                  <a:pt x="24063" y="144379"/>
                </a:cubicBezTo>
                <a:cubicBezTo>
                  <a:pt x="14037" y="188495"/>
                  <a:pt x="88231" y="214563"/>
                  <a:pt x="84221" y="264695"/>
                </a:cubicBezTo>
                <a:cubicBezTo>
                  <a:pt x="80211" y="314827"/>
                  <a:pt x="0" y="445169"/>
                  <a:pt x="0" y="445169"/>
                </a:cubicBezTo>
                <a:lnTo>
                  <a:pt x="0" y="44516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58" name="Freeform 57"/>
          <p:cNvSpPr/>
          <p:nvPr/>
        </p:nvSpPr>
        <p:spPr>
          <a:xfrm>
            <a:off x="5652120" y="1196752"/>
            <a:ext cx="144379" cy="445169"/>
          </a:xfrm>
          <a:custGeom>
            <a:avLst/>
            <a:gdLst>
              <a:gd name="connsiteX0" fmla="*/ 144379 w 144379"/>
              <a:gd name="connsiteY0" fmla="*/ 0 h 445169"/>
              <a:gd name="connsiteX1" fmla="*/ 24063 w 144379"/>
              <a:gd name="connsiteY1" fmla="*/ 144379 h 445169"/>
              <a:gd name="connsiteX2" fmla="*/ 84221 w 144379"/>
              <a:gd name="connsiteY2" fmla="*/ 264695 h 445169"/>
              <a:gd name="connsiteX3" fmla="*/ 0 w 144379"/>
              <a:gd name="connsiteY3" fmla="*/ 445169 h 445169"/>
              <a:gd name="connsiteX4" fmla="*/ 0 w 144379"/>
              <a:gd name="connsiteY4" fmla="*/ 445169 h 44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79" h="445169">
                <a:moveTo>
                  <a:pt x="144379" y="0"/>
                </a:moveTo>
                <a:cubicBezTo>
                  <a:pt x="89234" y="50131"/>
                  <a:pt x="34089" y="100263"/>
                  <a:pt x="24063" y="144379"/>
                </a:cubicBezTo>
                <a:cubicBezTo>
                  <a:pt x="14037" y="188495"/>
                  <a:pt x="88231" y="214563"/>
                  <a:pt x="84221" y="264695"/>
                </a:cubicBezTo>
                <a:cubicBezTo>
                  <a:pt x="80211" y="314827"/>
                  <a:pt x="0" y="445169"/>
                  <a:pt x="0" y="445169"/>
                </a:cubicBezTo>
                <a:lnTo>
                  <a:pt x="0" y="44516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59" name="Freeform 58"/>
          <p:cNvSpPr/>
          <p:nvPr/>
        </p:nvSpPr>
        <p:spPr>
          <a:xfrm>
            <a:off x="6300192" y="1700808"/>
            <a:ext cx="144379" cy="445169"/>
          </a:xfrm>
          <a:custGeom>
            <a:avLst/>
            <a:gdLst>
              <a:gd name="connsiteX0" fmla="*/ 144379 w 144379"/>
              <a:gd name="connsiteY0" fmla="*/ 0 h 445169"/>
              <a:gd name="connsiteX1" fmla="*/ 24063 w 144379"/>
              <a:gd name="connsiteY1" fmla="*/ 144379 h 445169"/>
              <a:gd name="connsiteX2" fmla="*/ 84221 w 144379"/>
              <a:gd name="connsiteY2" fmla="*/ 264695 h 445169"/>
              <a:gd name="connsiteX3" fmla="*/ 0 w 144379"/>
              <a:gd name="connsiteY3" fmla="*/ 445169 h 445169"/>
              <a:gd name="connsiteX4" fmla="*/ 0 w 144379"/>
              <a:gd name="connsiteY4" fmla="*/ 445169 h 44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79" h="445169">
                <a:moveTo>
                  <a:pt x="144379" y="0"/>
                </a:moveTo>
                <a:cubicBezTo>
                  <a:pt x="89234" y="50131"/>
                  <a:pt x="34089" y="100263"/>
                  <a:pt x="24063" y="144379"/>
                </a:cubicBezTo>
                <a:cubicBezTo>
                  <a:pt x="14037" y="188495"/>
                  <a:pt x="88231" y="214563"/>
                  <a:pt x="84221" y="264695"/>
                </a:cubicBezTo>
                <a:cubicBezTo>
                  <a:pt x="80211" y="314827"/>
                  <a:pt x="0" y="445169"/>
                  <a:pt x="0" y="445169"/>
                </a:cubicBezTo>
                <a:lnTo>
                  <a:pt x="0" y="44516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105515" name="Text Box 43"/>
          <p:cNvSpPr txBox="1">
            <a:spLocks noChangeArrowheads="1"/>
          </p:cNvSpPr>
          <p:nvPr/>
        </p:nvSpPr>
        <p:spPr bwMode="auto">
          <a:xfrm>
            <a:off x="5220072" y="2780928"/>
            <a:ext cx="3096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 err="1">
                <a:solidFill>
                  <a:srgbClr val="006600"/>
                </a:solidFill>
              </a:rPr>
              <a:t>Granuloma</a:t>
            </a:r>
            <a:r>
              <a:rPr lang="en-US" sz="2400" dirty="0">
                <a:solidFill>
                  <a:srgbClr val="006600"/>
                </a:solidFill>
              </a:rPr>
              <a:t> develops</a:t>
            </a:r>
          </a:p>
        </p:txBody>
      </p:sp>
      <p:sp>
        <p:nvSpPr>
          <p:cNvPr id="60" name="Oval 25"/>
          <p:cNvSpPr>
            <a:spLocks noChangeArrowheads="1"/>
          </p:cNvSpPr>
          <p:nvPr/>
        </p:nvSpPr>
        <p:spPr bwMode="auto">
          <a:xfrm>
            <a:off x="7812360" y="1340768"/>
            <a:ext cx="71438" cy="730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 dirty="0">
              <a:solidFill>
                <a:srgbClr val="FF6600"/>
              </a:solidFill>
            </a:endParaRPr>
          </a:p>
        </p:txBody>
      </p:sp>
      <p:sp>
        <p:nvSpPr>
          <p:cNvPr id="61" name="Oval 25"/>
          <p:cNvSpPr>
            <a:spLocks noChangeArrowheads="1"/>
          </p:cNvSpPr>
          <p:nvPr/>
        </p:nvSpPr>
        <p:spPr bwMode="auto">
          <a:xfrm>
            <a:off x="7524328" y="1844824"/>
            <a:ext cx="71438" cy="730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 dirty="0">
              <a:solidFill>
                <a:srgbClr val="FF6600"/>
              </a:solidFill>
            </a:endParaRPr>
          </a:p>
        </p:txBody>
      </p:sp>
      <p:sp>
        <p:nvSpPr>
          <p:cNvPr id="62" name="Oval 25"/>
          <p:cNvSpPr>
            <a:spLocks noChangeArrowheads="1"/>
          </p:cNvSpPr>
          <p:nvPr/>
        </p:nvSpPr>
        <p:spPr bwMode="auto">
          <a:xfrm>
            <a:off x="7740352" y="1916832"/>
            <a:ext cx="71438" cy="730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 dirty="0">
              <a:solidFill>
                <a:srgbClr val="FF6600"/>
              </a:solidFill>
            </a:endParaRPr>
          </a:p>
        </p:txBody>
      </p:sp>
      <p:sp>
        <p:nvSpPr>
          <p:cNvPr id="63" name="Oval 25"/>
          <p:cNvSpPr>
            <a:spLocks noChangeArrowheads="1"/>
          </p:cNvSpPr>
          <p:nvPr/>
        </p:nvSpPr>
        <p:spPr bwMode="auto">
          <a:xfrm>
            <a:off x="5796136" y="1628800"/>
            <a:ext cx="71438" cy="730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 dirty="0">
              <a:solidFill>
                <a:srgbClr val="FF6600"/>
              </a:solidFill>
            </a:endParaRPr>
          </a:p>
        </p:txBody>
      </p:sp>
      <p:sp>
        <p:nvSpPr>
          <p:cNvPr id="64" name="Oval 25"/>
          <p:cNvSpPr>
            <a:spLocks noChangeArrowheads="1"/>
          </p:cNvSpPr>
          <p:nvPr/>
        </p:nvSpPr>
        <p:spPr bwMode="auto">
          <a:xfrm>
            <a:off x="7740352" y="2132856"/>
            <a:ext cx="71438" cy="730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 dirty="0">
              <a:solidFill>
                <a:srgbClr val="FF6600"/>
              </a:solidFill>
            </a:endParaRPr>
          </a:p>
        </p:txBody>
      </p:sp>
      <p:sp>
        <p:nvSpPr>
          <p:cNvPr id="65" name="Oval 25"/>
          <p:cNvSpPr>
            <a:spLocks noChangeArrowheads="1"/>
          </p:cNvSpPr>
          <p:nvPr/>
        </p:nvSpPr>
        <p:spPr bwMode="auto">
          <a:xfrm>
            <a:off x="5724128" y="2420888"/>
            <a:ext cx="71438" cy="730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 dirty="0">
              <a:solidFill>
                <a:srgbClr val="FF6600"/>
              </a:solidFill>
            </a:endParaRPr>
          </a:p>
        </p:txBody>
      </p:sp>
      <p:sp>
        <p:nvSpPr>
          <p:cNvPr id="66" name="Oval 38"/>
          <p:cNvSpPr>
            <a:spLocks noChangeArrowheads="1"/>
          </p:cNvSpPr>
          <p:nvPr/>
        </p:nvSpPr>
        <p:spPr bwMode="auto">
          <a:xfrm>
            <a:off x="7668344" y="3140968"/>
            <a:ext cx="143049" cy="142999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7" name="Oval 38"/>
          <p:cNvSpPr>
            <a:spLocks noChangeArrowheads="1"/>
          </p:cNvSpPr>
          <p:nvPr/>
        </p:nvSpPr>
        <p:spPr bwMode="auto">
          <a:xfrm>
            <a:off x="7236296" y="3140968"/>
            <a:ext cx="143049" cy="142999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8" name="Oval 38"/>
          <p:cNvSpPr>
            <a:spLocks noChangeArrowheads="1"/>
          </p:cNvSpPr>
          <p:nvPr/>
        </p:nvSpPr>
        <p:spPr bwMode="auto">
          <a:xfrm>
            <a:off x="5508104" y="2996952"/>
            <a:ext cx="143049" cy="142999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9" name="Oval 38"/>
          <p:cNvSpPr>
            <a:spLocks noChangeArrowheads="1"/>
          </p:cNvSpPr>
          <p:nvPr/>
        </p:nvSpPr>
        <p:spPr bwMode="auto">
          <a:xfrm>
            <a:off x="5580112" y="3356992"/>
            <a:ext cx="143049" cy="142999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70" name="Freeform 69"/>
          <p:cNvSpPr/>
          <p:nvPr/>
        </p:nvSpPr>
        <p:spPr>
          <a:xfrm>
            <a:off x="6156176" y="2276872"/>
            <a:ext cx="144379" cy="445169"/>
          </a:xfrm>
          <a:custGeom>
            <a:avLst/>
            <a:gdLst>
              <a:gd name="connsiteX0" fmla="*/ 144379 w 144379"/>
              <a:gd name="connsiteY0" fmla="*/ 0 h 445169"/>
              <a:gd name="connsiteX1" fmla="*/ 24063 w 144379"/>
              <a:gd name="connsiteY1" fmla="*/ 144379 h 445169"/>
              <a:gd name="connsiteX2" fmla="*/ 84221 w 144379"/>
              <a:gd name="connsiteY2" fmla="*/ 264695 h 445169"/>
              <a:gd name="connsiteX3" fmla="*/ 0 w 144379"/>
              <a:gd name="connsiteY3" fmla="*/ 445169 h 445169"/>
              <a:gd name="connsiteX4" fmla="*/ 0 w 144379"/>
              <a:gd name="connsiteY4" fmla="*/ 445169 h 44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79" h="445169">
                <a:moveTo>
                  <a:pt x="144379" y="0"/>
                </a:moveTo>
                <a:cubicBezTo>
                  <a:pt x="89234" y="50131"/>
                  <a:pt x="34089" y="100263"/>
                  <a:pt x="24063" y="144379"/>
                </a:cubicBezTo>
                <a:cubicBezTo>
                  <a:pt x="14037" y="188495"/>
                  <a:pt x="88231" y="214563"/>
                  <a:pt x="84221" y="264695"/>
                </a:cubicBezTo>
                <a:cubicBezTo>
                  <a:pt x="80211" y="314827"/>
                  <a:pt x="0" y="445169"/>
                  <a:pt x="0" y="445169"/>
                </a:cubicBezTo>
                <a:lnTo>
                  <a:pt x="0" y="44516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71" name="Freeform 70"/>
          <p:cNvSpPr/>
          <p:nvPr/>
        </p:nvSpPr>
        <p:spPr>
          <a:xfrm>
            <a:off x="6804248" y="2348880"/>
            <a:ext cx="228600" cy="385010"/>
          </a:xfrm>
          <a:custGeom>
            <a:avLst/>
            <a:gdLst>
              <a:gd name="connsiteX0" fmla="*/ 0 w 228600"/>
              <a:gd name="connsiteY0" fmla="*/ 0 h 385010"/>
              <a:gd name="connsiteX1" fmla="*/ 108285 w 228600"/>
              <a:gd name="connsiteY1" fmla="*/ 60158 h 385010"/>
              <a:gd name="connsiteX2" fmla="*/ 60158 w 228600"/>
              <a:gd name="connsiteY2" fmla="*/ 288758 h 385010"/>
              <a:gd name="connsiteX3" fmla="*/ 228600 w 228600"/>
              <a:gd name="connsiteY3" fmla="*/ 385010 h 385010"/>
              <a:gd name="connsiteX4" fmla="*/ 228600 w 228600"/>
              <a:gd name="connsiteY4" fmla="*/ 38501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385010">
                <a:moveTo>
                  <a:pt x="0" y="0"/>
                </a:moveTo>
                <a:cubicBezTo>
                  <a:pt x="49129" y="6016"/>
                  <a:pt x="98259" y="12032"/>
                  <a:pt x="108285" y="60158"/>
                </a:cubicBezTo>
                <a:cubicBezTo>
                  <a:pt x="118311" y="108284"/>
                  <a:pt x="40106" y="234616"/>
                  <a:pt x="60158" y="288758"/>
                </a:cubicBezTo>
                <a:cubicBezTo>
                  <a:pt x="80211" y="342900"/>
                  <a:pt x="228600" y="385010"/>
                  <a:pt x="228600" y="385010"/>
                </a:cubicBezTo>
                <a:lnTo>
                  <a:pt x="228600" y="38501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2" name="Oval 38"/>
          <p:cNvSpPr>
            <a:spLocks noChangeArrowheads="1"/>
          </p:cNvSpPr>
          <p:nvPr/>
        </p:nvSpPr>
        <p:spPr bwMode="auto">
          <a:xfrm>
            <a:off x="8108776" y="3365376"/>
            <a:ext cx="143049" cy="142999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73" name="Oval 39"/>
          <p:cNvSpPr>
            <a:spLocks noChangeArrowheads="1"/>
          </p:cNvSpPr>
          <p:nvPr/>
        </p:nvSpPr>
        <p:spPr bwMode="auto">
          <a:xfrm>
            <a:off x="6804248" y="3356992"/>
            <a:ext cx="144463" cy="144462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74" name="Freeform 73"/>
          <p:cNvSpPr/>
          <p:nvPr/>
        </p:nvSpPr>
        <p:spPr>
          <a:xfrm>
            <a:off x="8388424" y="1844824"/>
            <a:ext cx="144379" cy="445169"/>
          </a:xfrm>
          <a:custGeom>
            <a:avLst/>
            <a:gdLst>
              <a:gd name="connsiteX0" fmla="*/ 144379 w 144379"/>
              <a:gd name="connsiteY0" fmla="*/ 0 h 445169"/>
              <a:gd name="connsiteX1" fmla="*/ 24063 w 144379"/>
              <a:gd name="connsiteY1" fmla="*/ 144379 h 445169"/>
              <a:gd name="connsiteX2" fmla="*/ 84221 w 144379"/>
              <a:gd name="connsiteY2" fmla="*/ 264695 h 445169"/>
              <a:gd name="connsiteX3" fmla="*/ 0 w 144379"/>
              <a:gd name="connsiteY3" fmla="*/ 445169 h 445169"/>
              <a:gd name="connsiteX4" fmla="*/ 0 w 144379"/>
              <a:gd name="connsiteY4" fmla="*/ 445169 h 44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79" h="445169">
                <a:moveTo>
                  <a:pt x="144379" y="0"/>
                </a:moveTo>
                <a:cubicBezTo>
                  <a:pt x="89234" y="50131"/>
                  <a:pt x="34089" y="100263"/>
                  <a:pt x="24063" y="144379"/>
                </a:cubicBezTo>
                <a:cubicBezTo>
                  <a:pt x="14037" y="188495"/>
                  <a:pt x="88231" y="214563"/>
                  <a:pt x="84221" y="264695"/>
                </a:cubicBezTo>
                <a:cubicBezTo>
                  <a:pt x="80211" y="314827"/>
                  <a:pt x="0" y="445169"/>
                  <a:pt x="0" y="445169"/>
                </a:cubicBezTo>
                <a:lnTo>
                  <a:pt x="0" y="44516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75" name="Freeform 74"/>
          <p:cNvSpPr/>
          <p:nvPr/>
        </p:nvSpPr>
        <p:spPr>
          <a:xfrm>
            <a:off x="6732240" y="2060848"/>
            <a:ext cx="445168" cy="168441"/>
          </a:xfrm>
          <a:custGeom>
            <a:avLst/>
            <a:gdLst>
              <a:gd name="connsiteX0" fmla="*/ 0 w 445168"/>
              <a:gd name="connsiteY0" fmla="*/ 12031 h 168441"/>
              <a:gd name="connsiteX1" fmla="*/ 240631 w 445168"/>
              <a:gd name="connsiteY1" fmla="*/ 24063 h 168441"/>
              <a:gd name="connsiteX2" fmla="*/ 312821 w 445168"/>
              <a:gd name="connsiteY2" fmla="*/ 156410 h 168441"/>
              <a:gd name="connsiteX3" fmla="*/ 445168 w 445168"/>
              <a:gd name="connsiteY3" fmla="*/ 96252 h 168441"/>
              <a:gd name="connsiteX4" fmla="*/ 445168 w 445168"/>
              <a:gd name="connsiteY4" fmla="*/ 96252 h 16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168" h="168441">
                <a:moveTo>
                  <a:pt x="0" y="12031"/>
                </a:moveTo>
                <a:cubicBezTo>
                  <a:pt x="94247" y="6015"/>
                  <a:pt x="188494" y="0"/>
                  <a:pt x="240631" y="24063"/>
                </a:cubicBezTo>
                <a:cubicBezTo>
                  <a:pt x="292768" y="48126"/>
                  <a:pt x="278732" y="144379"/>
                  <a:pt x="312821" y="156410"/>
                </a:cubicBezTo>
                <a:cubicBezTo>
                  <a:pt x="346910" y="168441"/>
                  <a:pt x="445168" y="96252"/>
                  <a:pt x="445168" y="96252"/>
                </a:cubicBezTo>
                <a:lnTo>
                  <a:pt x="445168" y="96252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76" name="Freeform 75"/>
          <p:cNvSpPr/>
          <p:nvPr/>
        </p:nvSpPr>
        <p:spPr>
          <a:xfrm>
            <a:off x="7308304" y="1196752"/>
            <a:ext cx="228600" cy="385010"/>
          </a:xfrm>
          <a:custGeom>
            <a:avLst/>
            <a:gdLst>
              <a:gd name="connsiteX0" fmla="*/ 0 w 228600"/>
              <a:gd name="connsiteY0" fmla="*/ 0 h 385010"/>
              <a:gd name="connsiteX1" fmla="*/ 108285 w 228600"/>
              <a:gd name="connsiteY1" fmla="*/ 60158 h 385010"/>
              <a:gd name="connsiteX2" fmla="*/ 60158 w 228600"/>
              <a:gd name="connsiteY2" fmla="*/ 288758 h 385010"/>
              <a:gd name="connsiteX3" fmla="*/ 228600 w 228600"/>
              <a:gd name="connsiteY3" fmla="*/ 385010 h 385010"/>
              <a:gd name="connsiteX4" fmla="*/ 228600 w 228600"/>
              <a:gd name="connsiteY4" fmla="*/ 38501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385010">
                <a:moveTo>
                  <a:pt x="0" y="0"/>
                </a:moveTo>
                <a:cubicBezTo>
                  <a:pt x="49129" y="6016"/>
                  <a:pt x="98259" y="12032"/>
                  <a:pt x="108285" y="60158"/>
                </a:cubicBezTo>
                <a:cubicBezTo>
                  <a:pt x="118311" y="108284"/>
                  <a:pt x="40106" y="234616"/>
                  <a:pt x="60158" y="288758"/>
                </a:cubicBezTo>
                <a:cubicBezTo>
                  <a:pt x="80211" y="342900"/>
                  <a:pt x="228600" y="385010"/>
                  <a:pt x="228600" y="385010"/>
                </a:cubicBezTo>
                <a:lnTo>
                  <a:pt x="228600" y="38501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7" name="Freeform 76"/>
          <p:cNvSpPr/>
          <p:nvPr/>
        </p:nvSpPr>
        <p:spPr>
          <a:xfrm>
            <a:off x="6300192" y="2420888"/>
            <a:ext cx="427121" cy="282743"/>
          </a:xfrm>
          <a:custGeom>
            <a:avLst/>
            <a:gdLst>
              <a:gd name="connsiteX0" fmla="*/ 342900 w 427121"/>
              <a:gd name="connsiteY0" fmla="*/ 0 h 282743"/>
              <a:gd name="connsiteX1" fmla="*/ 378995 w 427121"/>
              <a:gd name="connsiteY1" fmla="*/ 168442 h 282743"/>
              <a:gd name="connsiteX2" fmla="*/ 54142 w 427121"/>
              <a:gd name="connsiteY2" fmla="*/ 264695 h 282743"/>
              <a:gd name="connsiteX3" fmla="*/ 54142 w 427121"/>
              <a:gd name="connsiteY3" fmla="*/ 276727 h 28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121" h="282743">
                <a:moveTo>
                  <a:pt x="342900" y="0"/>
                </a:moveTo>
                <a:cubicBezTo>
                  <a:pt x="385010" y="62163"/>
                  <a:pt x="427121" y="124326"/>
                  <a:pt x="378995" y="168442"/>
                </a:cubicBezTo>
                <a:cubicBezTo>
                  <a:pt x="330869" y="212558"/>
                  <a:pt x="108284" y="246648"/>
                  <a:pt x="54142" y="264695"/>
                </a:cubicBezTo>
                <a:cubicBezTo>
                  <a:pt x="0" y="282743"/>
                  <a:pt x="27071" y="279735"/>
                  <a:pt x="54142" y="276727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8" name="Freeform 77"/>
          <p:cNvSpPr/>
          <p:nvPr/>
        </p:nvSpPr>
        <p:spPr>
          <a:xfrm>
            <a:off x="5148064" y="2492896"/>
            <a:ext cx="427121" cy="282743"/>
          </a:xfrm>
          <a:custGeom>
            <a:avLst/>
            <a:gdLst>
              <a:gd name="connsiteX0" fmla="*/ 342900 w 427121"/>
              <a:gd name="connsiteY0" fmla="*/ 0 h 282743"/>
              <a:gd name="connsiteX1" fmla="*/ 378995 w 427121"/>
              <a:gd name="connsiteY1" fmla="*/ 168442 h 282743"/>
              <a:gd name="connsiteX2" fmla="*/ 54142 w 427121"/>
              <a:gd name="connsiteY2" fmla="*/ 264695 h 282743"/>
              <a:gd name="connsiteX3" fmla="*/ 54142 w 427121"/>
              <a:gd name="connsiteY3" fmla="*/ 276727 h 28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121" h="282743">
                <a:moveTo>
                  <a:pt x="342900" y="0"/>
                </a:moveTo>
                <a:cubicBezTo>
                  <a:pt x="385010" y="62163"/>
                  <a:pt x="427121" y="124326"/>
                  <a:pt x="378995" y="168442"/>
                </a:cubicBezTo>
                <a:cubicBezTo>
                  <a:pt x="330869" y="212558"/>
                  <a:pt x="108284" y="246648"/>
                  <a:pt x="54142" y="264695"/>
                </a:cubicBezTo>
                <a:cubicBezTo>
                  <a:pt x="0" y="282743"/>
                  <a:pt x="27071" y="279735"/>
                  <a:pt x="54142" y="276727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C 0.00643 -0.00046 0.01302 -0.00093 0.01945 -1.11111E-6 C 0.02587 0.00093 0.03334 0.00671 0.03889 0.00556 C 0.04445 0.0044 0.04809 -0.0044 0.05278 -0.00741 C 0.05747 -0.01042 0.06441 -0.01204 0.06667 -0.01296 " pathEditMode="relative" ptsTypes="aaaaA">
                                      <p:cBhvr>
                                        <p:cTn id="36" dur="500" fill="hold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1574 C 0.00729 -0.01319 0.01493 -0.01018 0.02014 -0.00625 C 0.02534 -0.00254 0.02864 0.00324 0.03159 0.00787 C 0.03472 0.01273 0.03507 0.01829 0.03889 0.02222 C 0.0427 0.02593 0.04878 0.02593 0.05468 0.03172 C 0.06059 0.03727 0.07152 0.05162 0.075 0.05556 " pathEditMode="relative" rAng="0" ptsTypes="aaaaaA">
                                      <p:cBhvr>
                                        <p:cTn id="41" dur="5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C -0.00677 -0.00532 -0.01337 -0.01041 -0.01945 -0.01111 C -0.02552 -0.0118 -0.02778 -0.0044 -0.03611 -0.0037 C -0.04445 -0.00301 -0.06111 -0.00578 -0.06945 -0.0074 C -0.07778 -0.00903 -0.08334 -0.01203 -0.08611 -0.01296 " pathEditMode="relative" ptsTypes="aaaaA">
                                      <p:cBhvr>
                                        <p:cTn id="48" dur="5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C -0.01493 0.01527 -0.02986 0.03078 -0.04028 0.03518 C -0.0507 0.03958 -0.05625 0.02708 -0.0625 0.02592 C -0.06875 0.02477 -0.07518 0.02754 -0.07778 0.02777 " pathEditMode="relative" ptsTypes="aaaA">
                                      <p:cBhvr>
                                        <p:cTn id="53" dur="500" fill="hold"/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92 C 0.00521 0.00463 0.01111 0.00856 0.01598 0.01018 C 0.02084 0.0118 0.02309 0.0118 0.02848 0.01018 C 0.03386 0.00856 0.0448 0.00255 0.04792 0.00092 " pathEditMode="relative" ptsTypes="aaaA">
                                      <p:cBhvr>
                                        <p:cTn id="60" dur="500" fill="hold"/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5.92593E-6 C 0.00244 0.00394 0.00487 0.00788 0.00695 0.01297 C 0.00903 0.01806 0.01476 0.02477 0.01251 0.03149 C 0.01025 0.0382 -0.00329 0.04561 -0.00694 0.05371 C -0.01058 0.06181 -0.0092 0.07524 -0.00972 0.07964 " pathEditMode="relative" ptsTypes="aaaaA">
                                      <p:cBhvr>
                                        <p:cTn id="65" dur="500" fill="hold"/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23 C -0.0052 -0.00278 -0.00989 -0.0051 -0.01702 -0.00394 C -0.02413 -0.00278 -0.03715 0.00602 -0.0434 0.00717 C -0.04965 0.00833 -0.0526 0.00416 -0.05451 0.00347 " pathEditMode="relative" ptsTypes="aaaA">
                                      <p:cBhvr>
                                        <p:cTn id="72" dur="500" fill="hold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5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47 C 0.00417 -0.00023 0.00868 -0.00069 0.01354 0.00047 C 0.0184 0.00162 0.02465 0.00209 0.02882 0.00787 C 0.03298 0.01366 0.03576 0.02847 0.03854 0.03565 C 0.04132 0.04283 0.0441 0.04792 0.04548 0.05047 " pathEditMode="relative" ptsTypes="aaaaA">
                                      <p:cBhvr>
                                        <p:cTn id="77" dur="500" fill="hold"/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C -0.00416 -0.00069 -0.00798 -0.00139 -0.01163 -3.33333E-6 C -0.01545 0.00139 -0.01979 0.01088 -0.02326 0.0088 C -0.02639 0.00695 -0.02882 -0.00694 -0.03142 -0.0118 C -0.0342 -0.01666 -0.03836 -0.01921 -0.03941 -0.0206 " pathEditMode="relative" rAng="0" ptsTypes="aaaaA">
                                      <p:cBhvr>
                                        <p:cTn id="84" dur="500" fill="hold"/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C 0.00643 -0.00046 0.01302 -0.00093 0.01945 -1.11111E-6 C 0.02587 0.00093 0.03334 0.00671 0.03889 0.00556 C 0.04445 0.0044 0.04809 -0.0044 0.05278 -0.00741 C 0.05747 -0.01042 0.06441 -0.01204 0.06667 -0.01296 " pathEditMode="relative" ptsTypes="aaaaA">
                                      <p:cBhvr>
                                        <p:cTn id="89" dur="500" fill="hold"/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C 0.00643 -0.00046 0.01302 -0.00093 0.01945 -1.11111E-6 C 0.02587 0.00093 0.03334 0.00671 0.03889 0.00556 C 0.04445 0.0044 0.04809 -0.0044 0.05278 -0.00741 C 0.05747 -0.01042 0.06441 -0.01204 0.06667 -0.01296 " pathEditMode="relative" ptsTypes="aaaaA">
                                      <p:cBhvr>
                                        <p:cTn id="96" dur="500" fill="hold"/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99 -0.00232 0.01597 -0.0044 0.02118 -0.00533 C 0.02639 -0.00625 0.02761 -0.00764 0.0316 -0.00533 C 0.03559 -0.00301 0.04063 0.00347 0.04479 0.00879 C 0.04896 0.01412 0.05469 0.02338 0.0566 0.02639 " pathEditMode="relative" ptsTypes="aaaaA">
                                      <p:cBhvr>
                                        <p:cTn id="10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03 0.00023 -0.00989 0.00047 -0.01441 -0.00162 C -0.01892 -0.0037 -0.02395 -0.00324 -0.0276 -0.01227 C -0.03125 -0.02129 -0.03576 -0.04467 -0.0368 -0.05602 C -0.03784 -0.06736 -0.03454 -0.07639 -0.0342 -0.08055 " pathEditMode="relative" ptsTypes="aaaaA">
                                      <p:cBhvr>
                                        <p:cTn id="1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78 -0.00115 0.00573 -0.00208 0.01059 -0.00347 C 0.01545 -0.00486 0.02379 -0.0074 0.02899 -0.00856 C 0.0342 -0.00972 0.0408 -0.00671 0.04219 -0.01041 C 0.04358 -0.01412 0.03785 -0.02801 0.03698 -0.03148 " pathEditMode="relative" ptsTypes="aaaaA">
                                      <p:cBhvr>
                                        <p:cTn id="1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29 -0.00023 -0.00642 -0.00046 -0.0092 0 C -0.01197 0.00047 -0.01458 0.0044 -0.01718 0.00348 C -0.01979 0.00255 -0.02326 -0.00162 -0.025 -0.00532 C -0.02673 -0.00902 -0.02708 -0.01458 -0.0276 -0.01944 C -0.02812 -0.0243 -0.02777 -0.02847 -0.0276 -0.03518 C -0.02743 -0.04189 -0.02656 -0.05555 -0.02638 -0.05972 " pathEditMode="relative" ptsTypes="aaaaaaA">
                                      <p:cBhvr>
                                        <p:cTn id="1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37 C 0.00798 0.00555 0.01979 0.0074 0.02899 0.0037 C 0.03819 4.81481E-6 0.04479 -0.01065 0.05139 -0.01922 C 0.05798 -0.02778 0.06337 -0.03727 0.0684 -0.04723 C 0.07343 -0.05718 0.07916 -0.07362 0.08159 -0.07894 " pathEditMode="relative" rAng="0" ptsTypes="aaaaA">
                                      <p:cBhvr>
                                        <p:cTn id="1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4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2 0.00232 -0.01822 0.00486 -0.025 0.01065 C -0.03177 0.01644 -0.03229 0.03657 -0.04079 0.03519 C -0.0493 0.0338 -0.07031 0.00741 -0.07621 0.00185 " pathEditMode="relative" ptsTypes="aaaA">
                                      <p:cBhvr>
                                        <p:cTn id="1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0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0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0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0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0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5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0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00"/>
                            </p:stCondLst>
                            <p:childTnLst>
                              <p:par>
                                <p:cTn id="1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500"/>
                            </p:stCondLst>
                            <p:childTnLst>
                              <p:par>
                                <p:cTn id="1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C 0.00452 -0.0044 0.00921 -0.00857 0.01806 -0.01482 C 0.02691 -0.02107 0.04705 -0.03033 0.05278 -0.03704 C 0.05851 -0.04375 0.05365 -0.0456 0.05278 -0.05556 C 0.05191 -0.06551 0.04948 -0.08611 0.04723 -0.0963 C 0.04497 -0.10648 0.04028 -0.1132 0.03889 -0.11667 " pathEditMode="relative" ptsTypes="aaaaaA">
                                      <p:cBhvr>
                                        <p:cTn id="191" dur="500" fill="hold"/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C -0.00069 -0.00926 -0.00121 -0.01829 -1.94444E-6 -0.02592 C 0.00122 -0.03356 0.00261 -0.04236 0.00695 -0.04629 C 0.01129 -0.05023 0.02066 -0.04722 0.02639 -0.05 C 0.03212 -0.05278 0.03663 -0.05833 0.04167 -0.06296 C 0.0467 -0.06759 0.05261 -0.07106 0.05695 -0.07778 C 0.06129 -0.08449 0.06597 -0.09537 0.06806 -0.1037 C 0.07014 -0.11204 0.06927 -0.12384 0.06945 -0.12778 " pathEditMode="relative" rAng="0" ptsTypes="aaaaaaaA">
                                      <p:cBhvr>
                                        <p:cTn id="194" dur="500" fill="hold"/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4 C 0.00416 -0.01135 0.00781 -0.02223 0.00903 -0.03172 C 0.01024 -0.04121 0.01024 -0.05093 0.00764 -0.05764 C 0.00503 -0.06436 -0.00226 -0.06343 -0.00625 -0.07246 C -0.01025 -0.08149 -0.01372 -0.10556 -0.01597 -0.11135 " pathEditMode="relative" ptsTypes="aaaaA">
                                      <p:cBhvr>
                                        <p:cTn id="197" dur="500" fill="hold"/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3.33333E-6 C 0.00121 -0.01458 0.0026 -0.02893 0.00138 -0.03518 C 0.00017 -0.04143 -0.00504 -0.03495 -0.00695 -0.03704 C -0.00886 -0.03912 -0.00886 -0.04375 -0.00973 -0.04815 C -0.0106 -0.05255 -0.01199 -0.05625 -0.01251 -0.06296 C -0.01303 -0.06967 -0.01251 -0.08171 -0.01251 -0.08889 C -0.01251 -0.09606 -0.01181 -0.09838 -0.01251 -0.10555 C -0.0132 -0.11273 -0.0172 -0.12477 -0.01667 -0.13148 C -0.01615 -0.13819 -0.01112 -0.13912 -0.00973 -0.1463 C -0.00834 -0.15347 -0.00904 -0.16597 -0.00834 -0.17407 C -0.00765 -0.18217 -0.00678 -0.18796 -0.00556 -0.19444 C -0.00435 -0.20092 -0.00226 -0.20486 -0.0014 -0.21296 C -0.00053 -0.22106 -0.00018 -0.23773 -5.55556E-6 -0.24259 " pathEditMode="relative" ptsTypes="aaaaaaaaaaaaA">
                                      <p:cBhvr>
                                        <p:cTn id="199" dur="500" fill="hold"/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6.66667E-6 C -0.00416 0.00069 -0.00816 0.00161 -0.01389 -0.00371 C -0.01961 -0.00904 -0.03125 -0.02431 -0.03472 -0.03149 C -0.03819 -0.03866 -0.03628 -0.0382 -0.03472 -0.0463 C -0.03316 -0.05441 -0.02639 -0.06922 -0.025 -0.07964 C -0.02361 -0.09005 -0.02621 -0.10186 -0.02639 -0.10927 C -0.02656 -0.11667 -0.0243 -0.11019 -0.02639 -0.12408 C -0.02847 -0.13797 -0.03802 -0.17964 -0.03889 -0.1926 C -0.03975 -0.20556 -0.03316 -0.20024 -0.03194 -0.20186 " pathEditMode="relative" ptsTypes="aaaaaaaaA">
                                      <p:cBhvr>
                                        <p:cTn id="202" dur="500" fill="hold"/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C -0.00312 -0.0088 -0.00625 -0.0176 -0.00555 -0.02408 C -0.00486 -0.03056 0.00208 -0.0345 0.00417 -0.03889 C 0.00625 -0.04329 0.00504 -0.04445 0.00695 -0.05 C 0.00886 -0.05556 0.01389 -0.06852 0.01528 -0.07223 " pathEditMode="relative" ptsTypes="aaaaA">
                                      <p:cBhvr>
                                        <p:cTn id="204" dur="500" fill="hold"/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1.85185E-6 C -0.00312 -0.00139 -0.00573 -0.00254 -0.00573 -0.01157 C -0.00556 -0.0206 -0.00017 -0.04352 0.00104 -0.05416 C 0.00243 -0.06481 0.00174 -0.0669 0.00243 -0.07523 C 0.00313 -0.08379 0.00434 -0.09629 0.00521 -0.10486 C 0.00608 -0.11319 0.00747 -0.12245 0.00799 -0.12592 " pathEditMode="relative" rAng="0" ptsTypes="aaaaaA">
                                      <p:cBhvr>
                                        <p:cTn id="207" dur="500" fill="hold"/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63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C 0.0007 -0.00532 0.00139 -0.01018 0.00278 -0.01805 C 0.00417 -0.02592 0.00452 -0.0375 0.00834 -0.04791 C 0.01216 -0.05833 0.01945 -0.06851 0.02518 -0.08078 C 0.03073 -0.09305 0.04341 -0.11319 0.04184 -0.12268 C 0.04046 -0.13194 0.01806 -0.12222 0.01667 -0.1375 C 0.01528 -0.15277 0.03073 -0.20208 0.03351 -0.21504 " pathEditMode="relative" rAng="0" ptsTypes="aaaaaaA">
                                      <p:cBhvr>
                                        <p:cTn id="209" dur="500" fill="hold"/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1528 0.00174 -0.03032 0.00139 -0.0456 C 0.00104 -0.06088 0.00018 -0.07963 -0.0026 -0.0912 C -0.00538 -0.10278 -0.01163 -0.10324 -0.0158 -0.11574 C -0.01996 -0.12824 -0.02812 -0.14467 -0.0276 -0.16666 C -0.02708 -0.18866 -0.0158 -0.22824 -0.01319 -0.24722 C -0.01059 -0.2662 -0.01198 -0.275 -0.0118 -0.28055 " pathEditMode="relative" ptsTypes="aaaaaaA">
                                      <p:cBhvr>
                                        <p:cTn id="2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500"/>
                            </p:stCondLst>
                            <p:childTnLst>
                              <p:par>
                                <p:cTn id="2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11 -0.00902 0.02239 -0.01805 0.03159 -0.02268 C 0.0408 -0.02731 0.04531 -0.02592 0.05538 -0.028 C 0.06545 -0.03009 0.08264 -0.03055 0.09218 -0.03495 C 0.10173 -0.03935 0.11007 -0.04537 0.11319 -0.05439 C 0.11632 -0.06342 0.11389 -0.07152 0.11059 -0.08935 C 0.10729 -0.10717 0.1 -0.14375 0.0934 -0.16134 C 0.0868 -0.17893 0.07482 -0.18912 0.07118 -0.19467 " pathEditMode="relative" ptsTypes="aaaaaaaA">
                                      <p:cBhvr>
                                        <p:cTn id="21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1226 0.00104 -0.02453 0 -0.03333 C -0.00104 -0.04213 -0.00382 -0.03842 -0.0066 -0.05277 C -0.00937 -0.06713 -0.01319 -0.10185 -0.01719 -0.11944 C -0.02118 -0.13703 -0.02778 -0.14675 -0.03021 -0.15787 C -0.03264 -0.16898 -0.03073 -0.17754 -0.0316 -0.18611 C -0.03247 -0.19467 -0.0349 -0.20509 -0.03559 -0.20879 " pathEditMode="relative" ptsTypes="aaaaaaA">
                                      <p:cBhvr>
                                        <p:cTn id="21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500"/>
                            </p:stCondLst>
                            <p:childTnLst>
                              <p:par>
                                <p:cTn id="21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95 0.00115 -0.0059 0.00231 -0.01319 0.00162 C -0.02048 0.00092 -0.03958 0.00532 -0.0434 -0.00348 C -0.04722 -0.01227 -0.03976 -0.03797 -0.03559 -0.05093 C -0.03142 -0.06389 -0.02135 -0.07593 -0.0184 -0.08079 " pathEditMode="relative" ptsTypes="aaaaA">
                                      <p:cBhvr>
                                        <p:cTn id="22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354 -0.00278 0.02725 -0.00532 0.0342 -0.01412 C 0.04114 -0.02292 0.04027 -0.03704 0.04201 -0.05255 C 0.04375 -0.06806 0.04392 -0.08796 0.04479 -0.10694 C 0.04566 -0.12593 0.04722 -0.1537 0.04739 -0.16667 C 0.04757 -0.17963 0.046 -0.17731 0.046 -0.18426 C 0.046 -0.1912 0.04704 -0.19861 0.04739 -0.2088 C 0.04774 -0.21898 0.04878 -0.23218 0.04861 -0.2456 C 0.04843 -0.25903 0.04843 -0.28171 0.046 -0.28958 C 0.04357 -0.29745 0.03611 -0.29259 0.0342 -0.29306 " pathEditMode="relative" ptsTypes="aaaaaaaaaA">
                                      <p:cBhvr>
                                        <p:cTn id="2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17 -0.00417 -0.00017 -0.00811 0 -0.01736 C 0.00018 -0.02662 -0.00156 -0.04283 0.00139 -0.05602 C 0.00434 -0.06922 0.01268 -0.08172 0.01719 -0.0963 C 0.02171 -0.11088 0.02796 -0.12894 0.029 -0.14375 C 0.03004 -0.15857 0.02344 -0.16922 0.02379 -0.18588 C 0.02414 -0.20255 0.03143 -0.22963 0.0316 -0.24375 C 0.03178 -0.25787 0.02778 -0.26135 0.025 -0.27014 C 0.02223 -0.27894 0.01615 -0.28936 0.01459 -0.2963 C 0.01303 -0.30324 0.01563 -0.30973 0.0158 -0.31227 " pathEditMode="relative" ptsTypes="aaaaaaaaaA">
                                      <p:cBhvr>
                                        <p:cTn id="22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000"/>
                            </p:stCondLst>
                            <p:childTnLst>
                              <p:par>
                                <p:cTn id="2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500"/>
                            </p:stCondLst>
                            <p:childTnLst>
                              <p:par>
                                <p:cTn id="2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000"/>
                            </p:stCondLst>
                            <p:childTnLst>
                              <p:par>
                                <p:cTn id="2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00"/>
                            </p:stCondLst>
                            <p:childTnLst>
                              <p:par>
                                <p:cTn id="27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00"/>
                            </p:stCondLst>
                            <p:childTnLst>
                              <p:par>
                                <p:cTn id="28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000"/>
                            </p:stCondLst>
                            <p:childTnLst>
                              <p:par>
                                <p:cTn id="2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000"/>
                            </p:stCondLst>
                            <p:childTnLst>
                              <p:par>
                                <p:cTn id="3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2500"/>
                            </p:stCondLst>
                            <p:childTnLst>
                              <p:par>
                                <p:cTn id="3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3500"/>
                            </p:stCondLst>
                            <p:childTnLst>
                              <p:par>
                                <p:cTn id="3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5000"/>
                            </p:stCondLst>
                            <p:childTnLst>
                              <p:par>
                                <p:cTn id="3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00"/>
                            </p:stCondLst>
                            <p:childTnLst>
                              <p:par>
                                <p:cTn id="37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500"/>
                            </p:stCondLst>
                            <p:childTnLst>
                              <p:par>
                                <p:cTn id="38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nimBg="1"/>
      <p:bldP spid="105477" grpId="0"/>
      <p:bldP spid="105479" grpId="0" animBg="1"/>
      <p:bldP spid="105480" grpId="0"/>
      <p:bldP spid="105481" grpId="0" animBg="1"/>
      <p:bldP spid="105482" grpId="0"/>
      <p:bldP spid="105483" grpId="0" animBg="1"/>
      <p:bldP spid="105484" grpId="0"/>
      <p:bldP spid="105487" grpId="0" animBg="1"/>
      <p:bldP spid="105488" grpId="0" animBg="1"/>
      <p:bldP spid="105489" grpId="0" animBg="1"/>
      <p:bldP spid="105490" grpId="0"/>
      <p:bldP spid="105491" grpId="0"/>
      <p:bldP spid="105492" grpId="0"/>
      <p:bldP spid="105493" grpId="0" animBg="1"/>
      <p:bldP spid="105493" grpId="1" animBg="1"/>
      <p:bldP spid="105494" grpId="0" animBg="1"/>
      <p:bldP spid="105494" grpId="1" animBg="1"/>
      <p:bldP spid="105495" grpId="0" animBg="1"/>
      <p:bldP spid="105495" grpId="1" animBg="1"/>
      <p:bldP spid="105496" grpId="0" animBg="1"/>
      <p:bldP spid="105496" grpId="1" animBg="1"/>
      <p:bldP spid="105497" grpId="0" animBg="1"/>
      <p:bldP spid="105497" grpId="1" animBg="1"/>
      <p:bldP spid="105498" grpId="0" animBg="1"/>
      <p:bldP spid="105498" grpId="1" animBg="1"/>
      <p:bldP spid="105499" grpId="0" animBg="1"/>
      <p:bldP spid="105499" grpId="1" animBg="1"/>
      <p:bldP spid="105500" grpId="0" animBg="1"/>
      <p:bldP spid="105500" grpId="1" animBg="1"/>
      <p:bldP spid="105501" grpId="0" animBg="1"/>
      <p:bldP spid="105501" grpId="1" animBg="1"/>
      <p:bldP spid="105502" grpId="0" animBg="1"/>
      <p:bldP spid="105502" grpId="1" animBg="1"/>
      <p:bldP spid="105503" grpId="0" animBg="1"/>
      <p:bldP spid="105503" grpId="1" animBg="1"/>
      <p:bldP spid="105504" grpId="0"/>
      <p:bldP spid="105505" grpId="0" animBg="1"/>
      <p:bldP spid="105505" grpId="1" animBg="1"/>
      <p:bldP spid="105506" grpId="0" animBg="1"/>
      <p:bldP spid="105506" grpId="1" animBg="1"/>
      <p:bldP spid="105507" grpId="0" animBg="1"/>
      <p:bldP spid="105507" grpId="1" animBg="1"/>
      <p:bldP spid="105508" grpId="0" animBg="1"/>
      <p:bldP spid="105508" grpId="1" animBg="1"/>
      <p:bldP spid="105509" grpId="0" animBg="1"/>
      <p:bldP spid="105509" grpId="1" animBg="1"/>
      <p:bldP spid="105510" grpId="0" animBg="1"/>
      <p:bldP spid="105510" grpId="1" animBg="1"/>
      <p:bldP spid="105511" grpId="0" animBg="1"/>
      <p:bldP spid="105511" grpId="1" animBg="1"/>
      <p:bldP spid="105512" grpId="0" animBg="1"/>
      <p:bldP spid="105512" grpId="1" animBg="1"/>
      <p:bldP spid="105513" grpId="0" animBg="1"/>
      <p:bldP spid="105514" grpId="0"/>
      <p:bldP spid="44" grpId="0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105515" grpId="0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1" grpId="0" animBg="1"/>
      <p:bldP spid="72" grpId="0" animBg="1"/>
      <p:bldP spid="72" grpId="1" animBg="1"/>
      <p:bldP spid="73" grpId="0" animBg="1"/>
      <p:bldP spid="73" grpId="1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C:\Users\azza\Desktop\hydroureter.bmp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483768" y="620688"/>
            <a:ext cx="3533775" cy="568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4499893" y="4865663"/>
            <a:ext cx="71437" cy="71437"/>
          </a:xfrm>
          <a:prstGeom prst="ellipse">
            <a:avLst/>
          </a:prstGeom>
          <a:ln>
            <a:solidFill>
              <a:srgbClr val="00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1" name="Oval 10"/>
          <p:cNvSpPr/>
          <p:nvPr/>
        </p:nvSpPr>
        <p:spPr>
          <a:xfrm>
            <a:off x="4652293" y="5018063"/>
            <a:ext cx="71437" cy="71437"/>
          </a:xfrm>
          <a:prstGeom prst="ellipse">
            <a:avLst/>
          </a:prstGeom>
          <a:ln>
            <a:solidFill>
              <a:srgbClr val="00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2" name="Oval 11"/>
          <p:cNvSpPr/>
          <p:nvPr/>
        </p:nvSpPr>
        <p:spPr>
          <a:xfrm>
            <a:off x="4804693" y="5170463"/>
            <a:ext cx="71437" cy="71437"/>
          </a:xfrm>
          <a:prstGeom prst="ellipse">
            <a:avLst/>
          </a:prstGeom>
          <a:ln>
            <a:solidFill>
              <a:srgbClr val="00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3" name="Oval 12"/>
          <p:cNvSpPr/>
          <p:nvPr/>
        </p:nvSpPr>
        <p:spPr>
          <a:xfrm>
            <a:off x="4716016" y="5445224"/>
            <a:ext cx="71438" cy="71437"/>
          </a:xfrm>
          <a:prstGeom prst="ellipse">
            <a:avLst/>
          </a:prstGeom>
          <a:ln>
            <a:solidFill>
              <a:srgbClr val="00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4" name="Oval 13"/>
          <p:cNvSpPr/>
          <p:nvPr/>
        </p:nvSpPr>
        <p:spPr>
          <a:xfrm>
            <a:off x="4139530" y="4794225"/>
            <a:ext cx="71438" cy="71438"/>
          </a:xfrm>
          <a:prstGeom prst="ellipse">
            <a:avLst/>
          </a:prstGeom>
          <a:ln>
            <a:solidFill>
              <a:srgbClr val="00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6" name="Arc 15"/>
          <p:cNvSpPr/>
          <p:nvPr/>
        </p:nvSpPr>
        <p:spPr>
          <a:xfrm>
            <a:off x="4571305" y="5157192"/>
            <a:ext cx="215900" cy="215900"/>
          </a:xfrm>
          <a:prstGeom prst="arc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92055" y="3789338"/>
            <a:ext cx="18716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hydroureter</a:t>
            </a:r>
            <a:endParaRPr lang="ar-EG" sz="240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35873" y="2420888"/>
            <a:ext cx="2339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 err="1"/>
              <a:t>hydronephrosis</a:t>
            </a:r>
            <a:endParaRPr lang="ar-EG" sz="2400" dirty="0"/>
          </a:p>
        </p:txBody>
      </p:sp>
      <p:sp>
        <p:nvSpPr>
          <p:cNvPr id="19" name="Arc 18"/>
          <p:cNvSpPr/>
          <p:nvPr/>
        </p:nvSpPr>
        <p:spPr>
          <a:xfrm rot="5400000">
            <a:off x="4644231" y="5372993"/>
            <a:ext cx="144463" cy="288925"/>
          </a:xfrm>
          <a:prstGeom prst="arc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0" name="Arc 19"/>
          <p:cNvSpPr/>
          <p:nvPr/>
        </p:nvSpPr>
        <p:spPr>
          <a:xfrm rot="5400000">
            <a:off x="3779912" y="4653136"/>
            <a:ext cx="215900" cy="215900"/>
          </a:xfrm>
          <a:prstGeom prst="arc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1" name="Arc 20"/>
          <p:cNvSpPr/>
          <p:nvPr/>
        </p:nvSpPr>
        <p:spPr>
          <a:xfrm rot="5400000">
            <a:off x="4642767" y="5157763"/>
            <a:ext cx="144463" cy="287338"/>
          </a:xfrm>
          <a:prstGeom prst="arc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2" name="Arc 21"/>
          <p:cNvSpPr/>
          <p:nvPr/>
        </p:nvSpPr>
        <p:spPr>
          <a:xfrm>
            <a:off x="3923630" y="4868838"/>
            <a:ext cx="215900" cy="215900"/>
          </a:xfrm>
          <a:prstGeom prst="arc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3" name="Oval 22"/>
          <p:cNvSpPr/>
          <p:nvPr/>
        </p:nvSpPr>
        <p:spPr>
          <a:xfrm>
            <a:off x="4355281" y="5372943"/>
            <a:ext cx="288032" cy="28803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4932040" y="5229200"/>
            <a:ext cx="288032" cy="144016"/>
          </a:xfrm>
          <a:prstGeom prst="straightConnector1">
            <a:avLst/>
          </a:prstGeom>
          <a:ln w="1905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148064" y="5157192"/>
            <a:ext cx="23399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>
                <a:solidFill>
                  <a:srgbClr val="006600"/>
                </a:solidFill>
              </a:rPr>
              <a:t>Egg trapped in bladder wall </a:t>
            </a:r>
            <a:endParaRPr lang="ar-EG" sz="2400" dirty="0">
              <a:solidFill>
                <a:srgbClr val="0066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4859340" y="5013176"/>
            <a:ext cx="432741" cy="7200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220072" y="4797152"/>
            <a:ext cx="2124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dirty="0">
                <a:solidFill>
                  <a:srgbClr val="FFC000"/>
                </a:solidFill>
              </a:rPr>
              <a:t>Fibrous tissue</a:t>
            </a:r>
            <a:endParaRPr lang="ar-EG" sz="2400" dirty="0">
              <a:solidFill>
                <a:srgbClr val="FFC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>
            <a:off x="4642772" y="5661002"/>
            <a:ext cx="505293" cy="288278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004048" y="5877272"/>
            <a:ext cx="2374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>
                <a:solidFill>
                  <a:srgbClr val="000099"/>
                </a:solidFill>
              </a:rPr>
              <a:t>Stone formation</a:t>
            </a:r>
            <a:endParaRPr lang="ar-EG" sz="2400" dirty="0">
              <a:solidFill>
                <a:srgbClr val="000099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>
            <a:off x="4571305" y="4941168"/>
            <a:ext cx="215900" cy="215900"/>
          </a:xfrm>
          <a:prstGeom prst="arc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9" name="Arc 28"/>
          <p:cNvSpPr/>
          <p:nvPr/>
        </p:nvSpPr>
        <p:spPr>
          <a:xfrm rot="5400000">
            <a:off x="4435599" y="4804544"/>
            <a:ext cx="144463" cy="288925"/>
          </a:xfrm>
          <a:prstGeom prst="arc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1" name="Arc 30"/>
          <p:cNvSpPr/>
          <p:nvPr/>
        </p:nvSpPr>
        <p:spPr>
          <a:xfrm>
            <a:off x="4139257" y="4797152"/>
            <a:ext cx="215900" cy="215900"/>
          </a:xfrm>
          <a:prstGeom prst="arc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3" name="TextBox 32"/>
          <p:cNvSpPr txBox="1"/>
          <p:nvPr/>
        </p:nvSpPr>
        <p:spPr>
          <a:xfrm>
            <a:off x="2339752" y="0"/>
            <a:ext cx="18722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B0042D"/>
                </a:solidFill>
              </a:rPr>
              <a:t>In normal condition </a:t>
            </a:r>
            <a:endParaRPr lang="ar-EG" sz="2400" dirty="0">
              <a:solidFill>
                <a:srgbClr val="B0042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11960" y="0"/>
            <a:ext cx="280831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B0042D"/>
                </a:solidFill>
              </a:rPr>
              <a:t>In </a:t>
            </a:r>
            <a:r>
              <a:rPr lang="en-US" sz="2400" i="1" dirty="0" err="1" smtClean="0">
                <a:solidFill>
                  <a:srgbClr val="B0042D"/>
                </a:solidFill>
              </a:rPr>
              <a:t>S.haematobium</a:t>
            </a:r>
            <a:r>
              <a:rPr lang="en-US" sz="2400" dirty="0" smtClean="0">
                <a:solidFill>
                  <a:srgbClr val="B0042D"/>
                </a:solidFill>
              </a:rPr>
              <a:t> infection</a:t>
            </a:r>
            <a:endParaRPr lang="ar-EG" sz="2400" dirty="0">
              <a:solidFill>
                <a:srgbClr val="B0042D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27784" y="6165304"/>
            <a:ext cx="46805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 smtClean="0"/>
              <a:t>Cancer bladder may occur</a:t>
            </a:r>
            <a:endParaRPr lang="ar-EG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7" grpId="0"/>
      <p:bldP spid="18" grpId="0"/>
      <p:bldP spid="27" grpId="0"/>
      <p:bldP spid="32" grpId="0"/>
      <p:bldP spid="35" grpId="0"/>
      <p:bldP spid="33" grpId="0"/>
      <p:bldP spid="38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42875"/>
            <a:ext cx="8102600" cy="706438"/>
          </a:xfrm>
          <a:solidFill>
            <a:srgbClr val="FFCC00"/>
          </a:solidFill>
        </p:spPr>
        <p:txBody>
          <a:bodyPr/>
          <a:lstStyle/>
          <a:p>
            <a:pPr rtl="0" eaLnBrk="1" hangingPunct="1"/>
            <a:r>
              <a:rPr lang="en-US" sz="3200" dirty="0" smtClean="0"/>
              <a:t>IV- Stage of tissue reaction (chronic stage)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95736" y="1196752"/>
            <a:ext cx="42148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 u="sng" dirty="0">
                <a:latin typeface="Calibri" pitchFamily="34" charset="0"/>
              </a:rPr>
              <a:t>In </a:t>
            </a:r>
            <a:r>
              <a:rPr lang="en-US" sz="2800" i="1" u="sng" dirty="0" err="1">
                <a:latin typeface="Calibri" pitchFamily="34" charset="0"/>
              </a:rPr>
              <a:t>S.haematobium</a:t>
            </a:r>
            <a:r>
              <a:rPr lang="en-US" sz="2800" i="1" u="sng" dirty="0">
                <a:latin typeface="Calibri" pitchFamily="34" charset="0"/>
              </a:rPr>
              <a:t> </a:t>
            </a:r>
            <a:r>
              <a:rPr lang="en-US" sz="2800" u="sng" dirty="0">
                <a:latin typeface="Calibri" pitchFamily="34" charset="0"/>
              </a:rPr>
              <a:t>infection</a:t>
            </a:r>
            <a:r>
              <a:rPr lang="en-US" sz="2800" i="1" u="sng" dirty="0"/>
              <a:t> </a:t>
            </a:r>
            <a:endParaRPr lang="ar-EG" sz="2800" i="1" u="sng" dirty="0"/>
          </a:p>
        </p:txBody>
      </p:sp>
      <p:pic>
        <p:nvPicPr>
          <p:cNvPr id="9" name="Picture 2" descr="F:\Text pictures\Egg 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76872"/>
            <a:ext cx="1549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F:\Text pictures\egg haematob in tiss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3537" y="3062114"/>
            <a:ext cx="13843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3089349" y="4848051"/>
            <a:ext cx="2428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/>
              <a:t>Eggs extruded in urine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75037" y="4919489"/>
            <a:ext cx="500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3600" dirty="0"/>
              <a:t>1</a:t>
            </a:r>
            <a:endParaRPr lang="ar-EG" sz="3600" dirty="0"/>
          </a:p>
        </p:txBody>
      </p:sp>
      <p:pic>
        <p:nvPicPr>
          <p:cNvPr id="13" name="Picture 23" descr="F:\Text pictures\Egg 1 - Cop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9287" y="4990926"/>
            <a:ext cx="266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564012" y="3428826"/>
            <a:ext cx="24479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C00000"/>
                </a:solidFill>
              </a:rPr>
              <a:t>Eggs trapped in Bladder wall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11574" y="3430414"/>
            <a:ext cx="571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3600">
                <a:solidFill>
                  <a:srgbClr val="C00000"/>
                </a:solidFill>
              </a:rPr>
              <a:t>2</a:t>
            </a:r>
            <a:endParaRPr lang="ar-EG" sz="3600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627387" y="5084589"/>
            <a:ext cx="119062" cy="287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7" name="Oval 16"/>
          <p:cNvSpPr/>
          <p:nvPr/>
        </p:nvSpPr>
        <p:spPr>
          <a:xfrm>
            <a:off x="2987749" y="3500264"/>
            <a:ext cx="119063" cy="287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8" name="Oval 17"/>
          <p:cNvSpPr/>
          <p:nvPr/>
        </p:nvSpPr>
        <p:spPr>
          <a:xfrm>
            <a:off x="2663602" y="2527697"/>
            <a:ext cx="119062" cy="287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9" name="Oval 18"/>
          <p:cNvSpPr/>
          <p:nvPr/>
        </p:nvSpPr>
        <p:spPr>
          <a:xfrm>
            <a:off x="3023964" y="2527697"/>
            <a:ext cx="119063" cy="287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0" name="Oval 19"/>
          <p:cNvSpPr/>
          <p:nvPr/>
        </p:nvSpPr>
        <p:spPr>
          <a:xfrm>
            <a:off x="3384327" y="2527697"/>
            <a:ext cx="119062" cy="287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21" name="Picture 26" descr="C:\Users\azza\Desktop\eggs of haematobium in B.V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0049" y="2303289"/>
            <a:ext cx="1223963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1"/>
          <p:cNvSpPr/>
          <p:nvPr/>
        </p:nvSpPr>
        <p:spPr>
          <a:xfrm>
            <a:off x="2555949" y="2492201"/>
            <a:ext cx="127000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3" name="Oval 22"/>
          <p:cNvSpPr/>
          <p:nvPr/>
        </p:nvSpPr>
        <p:spPr>
          <a:xfrm>
            <a:off x="2916312" y="2492201"/>
            <a:ext cx="127000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24" name="Picture 28" descr="C:\Users\azza\Desktop\Egg 1 - Cop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649" y="2563639"/>
            <a:ext cx="6000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 rot="5400000">
            <a:off x="3432250" y="2552526"/>
            <a:ext cx="119062" cy="287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3995936" y="1988840"/>
            <a:ext cx="23042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>
                <a:solidFill>
                  <a:srgbClr val="006600"/>
                </a:solidFill>
              </a:rPr>
              <a:t>Eggs </a:t>
            </a:r>
            <a:r>
              <a:rPr lang="en-US" sz="2400" dirty="0" smtClean="0">
                <a:solidFill>
                  <a:srgbClr val="006600"/>
                </a:solidFill>
              </a:rPr>
              <a:t>fail to fix to </a:t>
            </a:r>
            <a:r>
              <a:rPr lang="en-US" sz="2400" dirty="0" err="1" smtClean="0">
                <a:solidFill>
                  <a:srgbClr val="006600"/>
                </a:solidFill>
              </a:rPr>
              <a:t>venule</a:t>
            </a:r>
            <a:r>
              <a:rPr lang="en-US" sz="2400" dirty="0" smtClean="0">
                <a:solidFill>
                  <a:srgbClr val="006600"/>
                </a:solidFill>
              </a:rPr>
              <a:t> wall are swept </a:t>
            </a:r>
            <a:r>
              <a:rPr lang="en-US" sz="2400" dirty="0">
                <a:solidFill>
                  <a:srgbClr val="006600"/>
                </a:solidFill>
              </a:rPr>
              <a:t>by blood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779912" y="2204864"/>
            <a:ext cx="500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3600">
                <a:solidFill>
                  <a:srgbClr val="006600"/>
                </a:solidFill>
              </a:rPr>
              <a:t>3</a:t>
            </a:r>
            <a:endParaRPr lang="ar-EG" sz="3600">
              <a:solidFill>
                <a:srgbClr val="006600"/>
              </a:solidFill>
            </a:endParaRPr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flipV="1">
            <a:off x="3852937" y="2781126"/>
            <a:ext cx="285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54" name="Right Brace 53"/>
          <p:cNvSpPr/>
          <p:nvPr/>
        </p:nvSpPr>
        <p:spPr>
          <a:xfrm>
            <a:off x="6084168" y="2060848"/>
            <a:ext cx="288032" cy="1368152"/>
          </a:xfrm>
          <a:prstGeom prst="rightBrac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55" name="Straight Arrow Connector 54"/>
          <p:cNvCxnSpPr>
            <a:stCxn id="54" idx="1"/>
          </p:cNvCxnSpPr>
          <p:nvPr/>
        </p:nvCxnSpPr>
        <p:spPr>
          <a:xfrm rot="10800000" flipV="1">
            <a:off x="6372200" y="2744924"/>
            <a:ext cx="1588" cy="3132348"/>
          </a:xfrm>
          <a:prstGeom prst="straightConnector1">
            <a:avLst/>
          </a:prstGeom>
          <a:ln w="190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059832" y="5877272"/>
            <a:ext cx="3960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006600"/>
                </a:solidFill>
              </a:rPr>
              <a:t>Cause</a:t>
            </a:r>
            <a:r>
              <a:rPr lang="en-US" sz="2800" dirty="0" smtClean="0">
                <a:solidFill>
                  <a:srgbClr val="006600"/>
                </a:solidFill>
              </a:rPr>
              <a:t> Embolic lesions </a:t>
            </a:r>
            <a:endParaRPr lang="ar-EG" sz="2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  <p:bldP spid="14" grpId="0"/>
      <p:bldP spid="15" grpId="0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3" grpId="0" animBg="1"/>
      <p:bldP spid="25" grpId="0" animBg="1"/>
      <p:bldP spid="27" grpId="0"/>
      <p:bldP spid="28" grpId="0" animBg="1"/>
      <p:bldP spid="54" grpId="0" animBg="1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569325" cy="576262"/>
          </a:xfrm>
          <a:solidFill>
            <a:srgbClr val="FFCC00"/>
          </a:solidFill>
        </p:spPr>
        <p:txBody>
          <a:bodyPr/>
          <a:lstStyle/>
          <a:p>
            <a:pPr rtl="0" eaLnBrk="1" hangingPunct="1"/>
            <a:r>
              <a:rPr lang="en-US" sz="3200" smtClean="0"/>
              <a:t>Embolic Lesions in the Liver</a:t>
            </a:r>
          </a:p>
        </p:txBody>
      </p:sp>
      <p:sp>
        <p:nvSpPr>
          <p:cNvPr id="18436" name="TextBox 9"/>
          <p:cNvSpPr txBox="1">
            <a:spLocks noChangeArrowheads="1"/>
          </p:cNvSpPr>
          <p:nvPr/>
        </p:nvSpPr>
        <p:spPr bwMode="auto">
          <a:xfrm>
            <a:off x="1331640" y="836712"/>
            <a:ext cx="2951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>
                <a:solidFill>
                  <a:srgbClr val="0000CC"/>
                </a:solidFill>
              </a:rPr>
              <a:t>Portal hypertension</a:t>
            </a:r>
            <a:endParaRPr lang="ar-EG" sz="2400" dirty="0"/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5795963" y="836613"/>
            <a:ext cx="3168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 err="1">
                <a:solidFill>
                  <a:srgbClr val="0000CC"/>
                </a:solidFill>
              </a:rPr>
              <a:t>Hepatosplenomegaly</a:t>
            </a:r>
            <a:endParaRPr lang="ar-EG" sz="2400" dirty="0"/>
          </a:p>
        </p:txBody>
      </p:sp>
      <p:sp>
        <p:nvSpPr>
          <p:cNvPr id="18438" name="TextBox 11"/>
          <p:cNvSpPr txBox="1">
            <a:spLocks noChangeArrowheads="1"/>
          </p:cNvSpPr>
          <p:nvPr/>
        </p:nvSpPr>
        <p:spPr bwMode="auto">
          <a:xfrm>
            <a:off x="1187624" y="5949280"/>
            <a:ext cx="3167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 err="1">
                <a:solidFill>
                  <a:srgbClr val="0000CC"/>
                </a:solidFill>
              </a:rPr>
              <a:t>Oesophageal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varices</a:t>
            </a:r>
            <a:endParaRPr lang="ar-EG" sz="2400" dirty="0"/>
          </a:p>
        </p:txBody>
      </p:sp>
      <p:sp>
        <p:nvSpPr>
          <p:cNvPr id="18439" name="TextBox 12"/>
          <p:cNvSpPr txBox="1">
            <a:spLocks noChangeArrowheads="1"/>
          </p:cNvSpPr>
          <p:nvPr/>
        </p:nvSpPr>
        <p:spPr bwMode="auto">
          <a:xfrm>
            <a:off x="6588125" y="6165850"/>
            <a:ext cx="1439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 err="1">
                <a:solidFill>
                  <a:srgbClr val="0000CC"/>
                </a:solidFill>
              </a:rPr>
              <a:t>Ascites</a:t>
            </a:r>
            <a:r>
              <a:rPr lang="en-US" sz="2400" dirty="0">
                <a:solidFill>
                  <a:srgbClr val="0000CC"/>
                </a:solidFill>
              </a:rPr>
              <a:t>.</a:t>
            </a:r>
            <a:endParaRPr lang="ar-EG" sz="2400" dirty="0">
              <a:latin typeface="Californian FB" pitchFamily="18" charset="0"/>
            </a:endParaRPr>
          </a:p>
        </p:txBody>
      </p:sp>
      <p:pic>
        <p:nvPicPr>
          <p:cNvPr id="18440" name="Picture 14" descr="C:\Users\azza\Desktop\ans7_esphogeal_varices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51520" y="1268760"/>
            <a:ext cx="52904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6" descr="C:\Users\azza\Desktop\hepatosplenomega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1268413"/>
            <a:ext cx="18430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7" descr="C:\Users\azza\Desktop\ascit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4292600"/>
            <a:ext cx="2887662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2627784" y="2636912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" name="Oval 10"/>
          <p:cNvSpPr/>
          <p:nvPr/>
        </p:nvSpPr>
        <p:spPr>
          <a:xfrm>
            <a:off x="2699792" y="2780928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" name="Oval 11"/>
          <p:cNvSpPr/>
          <p:nvPr/>
        </p:nvSpPr>
        <p:spPr>
          <a:xfrm>
            <a:off x="2771800" y="2924944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Oval 12"/>
          <p:cNvSpPr/>
          <p:nvPr/>
        </p:nvSpPr>
        <p:spPr>
          <a:xfrm>
            <a:off x="2555776" y="2492896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436" grpId="0"/>
      <p:bldP spid="18437" grpId="0"/>
      <p:bldP spid="18438" grpId="0"/>
      <p:bldP spid="18439" grpId="0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0825" y="188913"/>
            <a:ext cx="8569325" cy="57626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>
              <a:defRPr/>
            </a:pPr>
            <a:r>
              <a:rPr lang="en-US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Embolic </a:t>
            </a:r>
            <a:r>
              <a:rPr lang="en-US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Lesions in the lung</a:t>
            </a:r>
          </a:p>
        </p:txBody>
      </p:sp>
      <p:sp>
        <p:nvSpPr>
          <p:cNvPr id="22532" name="TextBox 13"/>
          <p:cNvSpPr txBox="1">
            <a:spLocks noChangeArrowheads="1"/>
          </p:cNvSpPr>
          <p:nvPr/>
        </p:nvSpPr>
        <p:spPr bwMode="auto">
          <a:xfrm>
            <a:off x="4067944" y="836712"/>
            <a:ext cx="3673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>
                <a:solidFill>
                  <a:srgbClr val="0000CC"/>
                </a:solidFill>
              </a:rPr>
              <a:t>Pulmonary hypertension</a:t>
            </a:r>
            <a:endParaRPr lang="ar-EG" sz="2400" dirty="0"/>
          </a:p>
        </p:txBody>
      </p:sp>
      <p:sp>
        <p:nvSpPr>
          <p:cNvPr id="22533" name="TextBox 14"/>
          <p:cNvSpPr txBox="1">
            <a:spLocks noChangeArrowheads="1"/>
          </p:cNvSpPr>
          <p:nvPr/>
        </p:nvSpPr>
        <p:spPr bwMode="auto">
          <a:xfrm>
            <a:off x="395536" y="836712"/>
            <a:ext cx="352839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dirty="0" err="1">
                <a:solidFill>
                  <a:srgbClr val="0000CC"/>
                </a:solidFill>
              </a:rPr>
              <a:t>Bilharzial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cor-pulmonale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467544" y="5877272"/>
            <a:ext cx="8064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400" dirty="0">
                <a:solidFill>
                  <a:srgbClr val="006600"/>
                </a:solidFill>
              </a:rPr>
              <a:t>Embolic lesions may occur in </a:t>
            </a:r>
            <a:r>
              <a:rPr lang="en-US" sz="2400" dirty="0" smtClean="0">
                <a:solidFill>
                  <a:srgbClr val="006600"/>
                </a:solidFill>
              </a:rPr>
              <a:t>any </a:t>
            </a:r>
            <a:r>
              <a:rPr lang="en-US" sz="2400" dirty="0">
                <a:solidFill>
                  <a:srgbClr val="006600"/>
                </a:solidFill>
              </a:rPr>
              <a:t>other organ. </a:t>
            </a:r>
            <a:endParaRPr lang="ar-EG" sz="2400" dirty="0">
              <a:solidFill>
                <a:srgbClr val="006600"/>
              </a:solidFill>
            </a:endParaRPr>
          </a:p>
        </p:txBody>
      </p: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0" y="4725144"/>
            <a:ext cx="5868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en-US" sz="2400" dirty="0" err="1"/>
              <a:t>Cor-pulmonale</a:t>
            </a:r>
            <a:r>
              <a:rPr lang="en-US" sz="2400" dirty="0"/>
              <a:t> = right-sided heart failure </a:t>
            </a:r>
            <a:endParaRPr lang="ar-EG" sz="2400" dirty="0"/>
          </a:p>
        </p:txBody>
      </p:sp>
      <p:pic>
        <p:nvPicPr>
          <p:cNvPr id="22536" name="Picture 9" descr="C:\Users\azza\Desktop\corpulmon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1965325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10800000">
            <a:off x="1619672" y="3356993"/>
            <a:ext cx="935162" cy="6493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2708920"/>
            <a:ext cx="19446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/>
              <a:t>Dilated right ventricle</a:t>
            </a:r>
            <a:endParaRPr lang="ar-EG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1907704" y="4077072"/>
            <a:ext cx="576263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3528" y="3717032"/>
            <a:ext cx="16557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/>
              <a:t>Thickened wall</a:t>
            </a:r>
            <a:endParaRPr lang="ar-EG" sz="2400" dirty="0"/>
          </a:p>
        </p:txBody>
      </p:sp>
      <p:pic>
        <p:nvPicPr>
          <p:cNvPr id="19470" name="Picture 14" descr="C:\cap\imagesCALXRDXE.jp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5580112" y="1988840"/>
            <a:ext cx="3214092" cy="238996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236296" y="1196752"/>
            <a:ext cx="190770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/>
              <a:t>In Normal condition</a:t>
            </a:r>
            <a:endParaRPr lang="ar-EG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788024" y="1196752"/>
            <a:ext cx="25202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/>
              <a:t>In </a:t>
            </a:r>
            <a:r>
              <a:rPr lang="en-US" sz="2400" dirty="0" err="1" smtClean="0"/>
              <a:t>Schistosoma</a:t>
            </a:r>
            <a:r>
              <a:rPr lang="en-US" sz="2400" dirty="0" smtClean="0"/>
              <a:t> infection</a:t>
            </a:r>
            <a:endParaRPr lang="ar-EG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668344" y="3212976"/>
            <a:ext cx="36004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6372200" y="3212976"/>
            <a:ext cx="36004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6912260" y="4113076"/>
            <a:ext cx="648072" cy="1440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6156176" y="285293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1" name="Oval 30"/>
          <p:cNvSpPr/>
          <p:nvPr/>
        </p:nvSpPr>
        <p:spPr>
          <a:xfrm>
            <a:off x="6084168" y="306896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2" name="Oval 31"/>
          <p:cNvSpPr/>
          <p:nvPr/>
        </p:nvSpPr>
        <p:spPr>
          <a:xfrm>
            <a:off x="6012160" y="364502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3" name="Oval 32"/>
          <p:cNvSpPr/>
          <p:nvPr/>
        </p:nvSpPr>
        <p:spPr>
          <a:xfrm>
            <a:off x="5940152" y="328498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4" name="TextBox 33"/>
          <p:cNvSpPr txBox="1"/>
          <p:nvPr/>
        </p:nvSpPr>
        <p:spPr>
          <a:xfrm>
            <a:off x="5508104" y="4365104"/>
            <a:ext cx="34563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/>
              <a:t>Enlarged right ventricle</a:t>
            </a:r>
            <a:endParaRPr lang="ar-EG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4283968" y="2564904"/>
            <a:ext cx="136815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/>
              <a:t>Trapped eggs</a:t>
            </a:r>
            <a:endParaRPr lang="ar-EG" sz="24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364088" y="2852936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364088" y="3070548"/>
            <a:ext cx="648072" cy="70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364088" y="3140968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364088" y="3140968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3779912" y="1124744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7885162" y="2132062"/>
            <a:ext cx="43204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6012954" y="2132062"/>
            <a:ext cx="43204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5085184"/>
            <a:ext cx="882047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/>
              <a:t>Means: enlargement of right ventricle due to high blood pressure in the arteries of the lung</a:t>
            </a:r>
            <a:endParaRPr lang="ar-EG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532" grpId="0"/>
      <p:bldP spid="22533" grpId="0"/>
      <p:bldP spid="22534" grpId="0"/>
      <p:bldP spid="22535" grpId="0"/>
      <p:bldP spid="12" grpId="0"/>
      <p:bldP spid="15" grpId="0"/>
      <p:bldP spid="16" grpId="0"/>
      <p:bldP spid="21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388" y="115888"/>
            <a:ext cx="8713787" cy="649287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50000">
                <a:schemeClr val="bg1"/>
              </a:gs>
              <a:gs pos="100000">
                <a:srgbClr val="33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>
              <a:defRPr/>
            </a:pPr>
            <a:r>
              <a:rPr lang="en-US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Diagnosis of </a:t>
            </a:r>
            <a:r>
              <a:rPr lang="en-US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Schistosomiasis</a:t>
            </a:r>
            <a:r>
              <a:rPr lang="en-US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4105275" y="1232495"/>
            <a:ext cx="935038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00113" y="1700808"/>
            <a:ext cx="73453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577057" y="2025451"/>
            <a:ext cx="647700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14" name="TextBox 15"/>
          <p:cNvSpPr txBox="1">
            <a:spLocks noChangeArrowheads="1"/>
          </p:cNvSpPr>
          <p:nvPr/>
        </p:nvSpPr>
        <p:spPr bwMode="auto">
          <a:xfrm>
            <a:off x="0" y="2492970"/>
            <a:ext cx="1728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B0042D"/>
                </a:solidFill>
              </a:rPr>
              <a:t>Clinically </a:t>
            </a:r>
            <a:endParaRPr lang="ar-EG" sz="2800">
              <a:solidFill>
                <a:srgbClr val="B0042D"/>
              </a:solidFill>
            </a:endParaRPr>
          </a:p>
        </p:txBody>
      </p:sp>
      <p:sp>
        <p:nvSpPr>
          <p:cNvPr id="17415" name="TextBox 16"/>
          <p:cNvSpPr txBox="1">
            <a:spLocks noChangeArrowheads="1"/>
          </p:cNvSpPr>
          <p:nvPr/>
        </p:nvSpPr>
        <p:spPr bwMode="auto">
          <a:xfrm>
            <a:off x="0" y="2924770"/>
            <a:ext cx="1871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(suggestive)</a:t>
            </a:r>
            <a:endParaRPr lang="ar-EG" sz="2400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3024982" y="2025451"/>
            <a:ext cx="647700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13" name="TextBox 21"/>
          <p:cNvSpPr txBox="1">
            <a:spLocks noChangeArrowheads="1"/>
          </p:cNvSpPr>
          <p:nvPr/>
        </p:nvSpPr>
        <p:spPr bwMode="auto">
          <a:xfrm>
            <a:off x="2411413" y="2492970"/>
            <a:ext cx="2303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B0042D"/>
                </a:solidFill>
              </a:rPr>
              <a:t>Laboratory </a:t>
            </a:r>
            <a:endParaRPr lang="ar-EG" sz="2800">
              <a:solidFill>
                <a:srgbClr val="B0042D"/>
              </a:solidFill>
            </a:endParaRPr>
          </a:p>
        </p:txBody>
      </p:sp>
      <p:sp>
        <p:nvSpPr>
          <p:cNvPr id="21514" name="TextBox 22"/>
          <p:cNvSpPr txBox="1">
            <a:spLocks noChangeArrowheads="1"/>
          </p:cNvSpPr>
          <p:nvPr/>
        </p:nvSpPr>
        <p:spPr bwMode="auto">
          <a:xfrm>
            <a:off x="3276600" y="3645495"/>
            <a:ext cx="3168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dirty="0">
                <a:solidFill>
                  <a:srgbClr val="000099"/>
                </a:solidFill>
              </a:rPr>
              <a:t>1- Detection of eggs in </a:t>
            </a:r>
            <a:r>
              <a:rPr lang="en-US" sz="2400" dirty="0" smtClean="0">
                <a:solidFill>
                  <a:srgbClr val="000099"/>
                </a:solidFill>
              </a:rPr>
              <a:t>urine.</a:t>
            </a:r>
            <a:endParaRPr lang="ar-EG" sz="2400" dirty="0">
              <a:solidFill>
                <a:srgbClr val="000099"/>
              </a:solidFill>
            </a:endParaRPr>
          </a:p>
        </p:txBody>
      </p:sp>
      <p:sp>
        <p:nvSpPr>
          <p:cNvPr id="21515" name="TextBox 23"/>
          <p:cNvSpPr txBox="1">
            <a:spLocks noChangeArrowheads="1"/>
          </p:cNvSpPr>
          <p:nvPr/>
        </p:nvSpPr>
        <p:spPr bwMode="auto">
          <a:xfrm>
            <a:off x="3276600" y="5012333"/>
            <a:ext cx="3168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>
                <a:solidFill>
                  <a:srgbClr val="000099"/>
                </a:solidFill>
              </a:rPr>
              <a:t>3- Serological tests</a:t>
            </a:r>
            <a:endParaRPr lang="ar-EG" sz="2400">
              <a:solidFill>
                <a:srgbClr val="000099"/>
              </a:solidFill>
            </a:endParaRPr>
          </a:p>
        </p:txBody>
      </p:sp>
      <p:sp>
        <p:nvSpPr>
          <p:cNvPr id="21516" name="TextBox 24"/>
          <p:cNvSpPr txBox="1">
            <a:spLocks noChangeArrowheads="1"/>
          </p:cNvSpPr>
          <p:nvPr/>
        </p:nvSpPr>
        <p:spPr bwMode="auto">
          <a:xfrm>
            <a:off x="3276600" y="4509095"/>
            <a:ext cx="316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>
                <a:solidFill>
                  <a:srgbClr val="000099"/>
                </a:solidFill>
              </a:rPr>
              <a:t>2- Blood examination</a:t>
            </a:r>
            <a:endParaRPr lang="ar-EG" sz="2400">
              <a:solidFill>
                <a:srgbClr val="000099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5472907" y="2025451"/>
            <a:ext cx="647700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18" name="TextBox 28"/>
          <p:cNvSpPr txBox="1">
            <a:spLocks noChangeArrowheads="1"/>
          </p:cNvSpPr>
          <p:nvPr/>
        </p:nvSpPr>
        <p:spPr bwMode="auto">
          <a:xfrm>
            <a:off x="4859338" y="2492970"/>
            <a:ext cx="23050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B0042D"/>
                </a:solidFill>
              </a:rPr>
              <a:t>Radiological imaging</a:t>
            </a:r>
            <a:endParaRPr lang="ar-EG" sz="2800">
              <a:solidFill>
                <a:srgbClr val="B0042D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7920832" y="2025451"/>
            <a:ext cx="647700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20" name="TextBox 31"/>
          <p:cNvSpPr txBox="1">
            <a:spLocks noChangeArrowheads="1"/>
          </p:cNvSpPr>
          <p:nvPr/>
        </p:nvSpPr>
        <p:spPr bwMode="auto">
          <a:xfrm>
            <a:off x="7092950" y="2492970"/>
            <a:ext cx="205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B0042D"/>
                </a:solidFill>
              </a:rPr>
              <a:t>Endoscopy </a:t>
            </a:r>
            <a:endParaRPr lang="ar-EG" sz="2800">
              <a:solidFill>
                <a:srgbClr val="B0042D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3358158"/>
            <a:ext cx="21605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>
                <a:solidFill>
                  <a:srgbClr val="000099"/>
                </a:solidFill>
              </a:rPr>
              <a:t>1- History of contact with infected water.</a:t>
            </a:r>
            <a:endParaRPr lang="ar-EG" sz="2400">
              <a:solidFill>
                <a:srgbClr val="000099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4509095"/>
            <a:ext cx="270033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>
                <a:solidFill>
                  <a:srgbClr val="000099"/>
                </a:solidFill>
              </a:rPr>
              <a:t>2- Clinical picture according to stage of infection.</a:t>
            </a:r>
            <a:endParaRPr lang="ar-EG" sz="2400">
              <a:solidFill>
                <a:srgbClr val="000099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2159794" y="3825677"/>
            <a:ext cx="151288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Left Brace 22"/>
          <p:cNvSpPr/>
          <p:nvPr/>
        </p:nvSpPr>
        <p:spPr>
          <a:xfrm>
            <a:off x="2916238" y="3718520"/>
            <a:ext cx="360362" cy="1727200"/>
          </a:xfrm>
          <a:prstGeom prst="leftBrac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414" grpId="0"/>
      <p:bldP spid="17415" grpId="0"/>
      <p:bldP spid="21513" grpId="0"/>
      <p:bldP spid="21514" grpId="0"/>
      <p:bldP spid="21515" grpId="0"/>
      <p:bldP spid="21516" grpId="0"/>
      <p:bldP spid="21518" grpId="0"/>
      <p:bldP spid="21520" grpId="0"/>
      <p:bldP spid="17" grpId="0"/>
      <p:bldP spid="18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8713788" cy="576262"/>
          </a:xfrm>
          <a:gradFill rotWithShape="1">
            <a:gsLst>
              <a:gs pos="0">
                <a:srgbClr val="3333FF"/>
              </a:gs>
              <a:gs pos="50000">
                <a:schemeClr val="bg1"/>
              </a:gs>
              <a:gs pos="100000">
                <a:srgbClr val="3333FF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3200" dirty="0" smtClean="0"/>
              <a:t>I- Laboratory Diagnosis</a:t>
            </a: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179388" y="765175"/>
            <a:ext cx="64087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B0042D"/>
                </a:solidFill>
              </a:rPr>
              <a:t>1- </a:t>
            </a:r>
            <a:r>
              <a:rPr lang="en-US" sz="2800" u="sng">
                <a:solidFill>
                  <a:srgbClr val="B0042D"/>
                </a:solidFill>
              </a:rPr>
              <a:t>Direct parasitological methods</a:t>
            </a:r>
            <a:r>
              <a:rPr lang="en-US" sz="2800">
                <a:solidFill>
                  <a:srgbClr val="B0042D"/>
                </a:solidFill>
              </a:rPr>
              <a:t>:</a:t>
            </a:r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0" y="1268413"/>
            <a:ext cx="46434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/>
              <a:t>- Detection of </a:t>
            </a:r>
            <a:r>
              <a:rPr lang="en-US" sz="2400" i="1">
                <a:solidFill>
                  <a:srgbClr val="006600"/>
                </a:solidFill>
              </a:rPr>
              <a:t>S.haematobium</a:t>
            </a:r>
            <a:r>
              <a:rPr lang="en-US" sz="2400" i="1">
                <a:solidFill>
                  <a:srgbClr val="009900"/>
                </a:solidFill>
              </a:rPr>
              <a:t> </a:t>
            </a:r>
            <a:r>
              <a:rPr lang="en-US" sz="2400"/>
              <a:t>eggs </a:t>
            </a:r>
            <a:r>
              <a:rPr lang="en-US" sz="2400">
                <a:solidFill>
                  <a:srgbClr val="AD2F07"/>
                </a:solidFill>
              </a:rPr>
              <a:t>in urine.</a:t>
            </a:r>
          </a:p>
        </p:txBody>
      </p:sp>
      <p:sp>
        <p:nvSpPr>
          <p:cNvPr id="23558" name="TextBox 9"/>
          <p:cNvSpPr txBox="1">
            <a:spLocks noChangeArrowheads="1"/>
          </p:cNvSpPr>
          <p:nvPr/>
        </p:nvSpPr>
        <p:spPr bwMode="auto">
          <a:xfrm>
            <a:off x="0" y="2492375"/>
            <a:ext cx="2771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dirty="0"/>
              <a:t>- Test for viability.</a:t>
            </a:r>
          </a:p>
        </p:txBody>
      </p:sp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682601" y="3212976"/>
            <a:ext cx="793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rgbClr val="B0042D"/>
                </a:solidFill>
              </a:rPr>
              <a:t>S:</a:t>
            </a:r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1763688" y="3212976"/>
            <a:ext cx="1511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140X60 µ</a:t>
            </a:r>
          </a:p>
        </p:txBody>
      </p:sp>
      <p:pic>
        <p:nvPicPr>
          <p:cNvPr id="14353" name="Picture 17" descr="haematobium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 bwMode="auto">
          <a:xfrm>
            <a:off x="5508104" y="1484784"/>
            <a:ext cx="10033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3706788" y="3644776"/>
            <a:ext cx="2592388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rgbClr val="006600"/>
                </a:solidFill>
              </a:rPr>
              <a:t>Oval, thin shell</a:t>
            </a: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1330301" y="3644776"/>
            <a:ext cx="2233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Terminal spine</a:t>
            </a:r>
          </a:p>
        </p:txBody>
      </p:sp>
      <p:sp>
        <p:nvSpPr>
          <p:cNvPr id="25" name="Line 54"/>
          <p:cNvSpPr>
            <a:spLocks noChangeShapeType="1"/>
          </p:cNvSpPr>
          <p:nvPr/>
        </p:nvSpPr>
        <p:spPr bwMode="auto">
          <a:xfrm flipH="1" flipV="1">
            <a:off x="3419451" y="3933701"/>
            <a:ext cx="2889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27" name="Text Box 40"/>
          <p:cNvSpPr txBox="1">
            <a:spLocks noChangeArrowheads="1"/>
          </p:cNvSpPr>
          <p:nvPr/>
        </p:nvSpPr>
        <p:spPr bwMode="auto">
          <a:xfrm>
            <a:off x="682601" y="3644776"/>
            <a:ext cx="7921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rgbClr val="B0042D"/>
                </a:solidFill>
              </a:rPr>
              <a:t>S:</a:t>
            </a: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682601" y="4149601"/>
            <a:ext cx="720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rgbClr val="B0042D"/>
                </a:solidFill>
              </a:rPr>
              <a:t>C:</a:t>
            </a:r>
          </a:p>
        </p:txBody>
      </p:sp>
      <p:sp>
        <p:nvSpPr>
          <p:cNvPr id="29" name="Text Box 49"/>
          <p:cNvSpPr txBox="1">
            <a:spLocks noChangeArrowheads="1"/>
          </p:cNvSpPr>
          <p:nvPr/>
        </p:nvSpPr>
        <p:spPr bwMode="auto">
          <a:xfrm>
            <a:off x="3779813" y="4149601"/>
            <a:ext cx="25209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rgbClr val="006600"/>
                </a:solidFill>
              </a:rPr>
              <a:t>Translucent</a:t>
            </a:r>
            <a:r>
              <a:rPr lang="en-US" sz="2400"/>
              <a:t> 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>
            <a:off x="682601" y="4581401"/>
            <a:ext cx="720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rgbClr val="B0042D"/>
                </a:solidFill>
              </a:rPr>
              <a:t>C:</a:t>
            </a:r>
          </a:p>
        </p:txBody>
      </p: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3851251" y="4581401"/>
            <a:ext cx="23764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 dirty="0">
                <a:solidFill>
                  <a:srgbClr val="006600"/>
                </a:solidFill>
              </a:rPr>
              <a:t>Miracidium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5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5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23556" grpId="0"/>
      <p:bldP spid="23557" grpId="0"/>
      <p:bldP spid="23558" grpId="0"/>
      <p:bldP spid="16" grpId="0"/>
      <p:bldP spid="17" grpId="0"/>
      <p:bldP spid="14353" grpId="0" build="p"/>
      <p:bldP spid="19" grpId="0" animBg="1"/>
      <p:bldP spid="25" grpId="0" animBg="1"/>
      <p:bldP spid="27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569325" cy="576262"/>
          </a:xfrm>
          <a:gradFill rotWithShape="1">
            <a:gsLst>
              <a:gs pos="0">
                <a:srgbClr val="3333FF"/>
              </a:gs>
              <a:gs pos="50000">
                <a:schemeClr val="bg1"/>
              </a:gs>
              <a:gs pos="100000">
                <a:srgbClr val="3333FF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3200" dirty="0" smtClean="0"/>
              <a:t>I- Laboratory Diagnosis</a:t>
            </a:r>
          </a:p>
        </p:txBody>
      </p:sp>
      <p:sp>
        <p:nvSpPr>
          <p:cNvPr id="24579" name="TextBox 14"/>
          <p:cNvSpPr txBox="1">
            <a:spLocks noChangeArrowheads="1"/>
          </p:cNvSpPr>
          <p:nvPr/>
        </p:nvSpPr>
        <p:spPr bwMode="auto">
          <a:xfrm>
            <a:off x="250825" y="1844675"/>
            <a:ext cx="4105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/>
              <a:t>Eosinophilia, leucocytosis. </a:t>
            </a:r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71438" y="765175"/>
            <a:ext cx="36718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B0042D"/>
                </a:solidFill>
              </a:rPr>
              <a:t>2- </a:t>
            </a:r>
            <a:r>
              <a:rPr lang="en-US" sz="2800" u="sng">
                <a:solidFill>
                  <a:srgbClr val="B0042D"/>
                </a:solidFill>
              </a:rPr>
              <a:t>Blood examination</a:t>
            </a:r>
            <a:r>
              <a:rPr lang="en-US" sz="2800">
                <a:solidFill>
                  <a:srgbClr val="B0042D"/>
                </a:solidFill>
              </a:rPr>
              <a:t>:</a:t>
            </a: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0" y="2349500"/>
            <a:ext cx="35290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B0042D"/>
                </a:solidFill>
              </a:rPr>
              <a:t>3- </a:t>
            </a:r>
            <a:r>
              <a:rPr lang="en-US" sz="2800" u="sng">
                <a:solidFill>
                  <a:srgbClr val="B0042D"/>
                </a:solidFill>
              </a:rPr>
              <a:t>Serological Tests</a:t>
            </a:r>
            <a:r>
              <a:rPr lang="en-US" sz="2800">
                <a:solidFill>
                  <a:srgbClr val="B0042D"/>
                </a:solidFill>
              </a:rPr>
              <a:t>: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9388" y="2852738"/>
            <a:ext cx="72723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/>
              <a:t>Detection of </a:t>
            </a:r>
            <a:r>
              <a:rPr lang="en-US" sz="2400">
                <a:solidFill>
                  <a:srgbClr val="000099"/>
                </a:solidFill>
              </a:rPr>
              <a:t>anti-</a:t>
            </a:r>
            <a:r>
              <a:rPr lang="en-US" sz="2400" i="1">
                <a:solidFill>
                  <a:srgbClr val="000099"/>
                </a:solidFill>
              </a:rPr>
              <a:t>Schistosoma </a:t>
            </a:r>
            <a:r>
              <a:rPr lang="en-US" sz="2400">
                <a:solidFill>
                  <a:srgbClr val="000099"/>
                </a:solidFill>
              </a:rPr>
              <a:t>antibodies or antigen</a:t>
            </a:r>
            <a:r>
              <a:rPr lang="en-US" sz="2400"/>
              <a:t> in patient’s serum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50825" y="3644900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a- IHAT (Indirect Haemagglutination test)</a:t>
            </a:r>
          </a:p>
        </p:txBody>
      </p:sp>
      <p:pic>
        <p:nvPicPr>
          <p:cNvPr id="30" name="Picture 12" descr="C:\cap\separating serum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452320" y="2204864"/>
            <a:ext cx="14890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 descr="ELISA plate"/>
          <p:cNvPicPr>
            <a:picLocks noChangeAspect="1" noChangeArrowheads="1"/>
          </p:cNvPicPr>
          <p:nvPr/>
        </p:nvPicPr>
        <p:blipFill>
          <a:blip r:embed="rId3" cstate="print">
            <a:lum bright="-10000" contrast="48000"/>
          </a:blip>
          <a:srcRect/>
          <a:stretch>
            <a:fillRect/>
          </a:stretch>
        </p:blipFill>
        <p:spPr bwMode="auto">
          <a:xfrm>
            <a:off x="179512" y="4653136"/>
            <a:ext cx="2328862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40"/>
          <p:cNvSpPr>
            <a:spLocks noChangeArrowheads="1"/>
          </p:cNvSpPr>
          <p:nvPr/>
        </p:nvSpPr>
        <p:spPr bwMode="auto">
          <a:xfrm>
            <a:off x="5507038" y="4294188"/>
            <a:ext cx="73025" cy="71437"/>
          </a:xfrm>
          <a:prstGeom prst="ellipse">
            <a:avLst/>
          </a:prstGeom>
          <a:solidFill>
            <a:srgbClr val="B0042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5646738" y="4437063"/>
            <a:ext cx="73025" cy="71437"/>
          </a:xfrm>
          <a:prstGeom prst="ellipse">
            <a:avLst/>
          </a:prstGeom>
          <a:solidFill>
            <a:srgbClr val="B0042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34" name="Oval 42"/>
          <p:cNvSpPr>
            <a:spLocks noChangeArrowheads="1"/>
          </p:cNvSpPr>
          <p:nvPr/>
        </p:nvSpPr>
        <p:spPr bwMode="auto">
          <a:xfrm>
            <a:off x="5503863" y="4581525"/>
            <a:ext cx="73025" cy="71438"/>
          </a:xfrm>
          <a:prstGeom prst="ellipse">
            <a:avLst/>
          </a:prstGeom>
          <a:solidFill>
            <a:srgbClr val="B0042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35" name="Oval 43"/>
          <p:cNvSpPr>
            <a:spLocks noChangeArrowheads="1"/>
          </p:cNvSpPr>
          <p:nvPr/>
        </p:nvSpPr>
        <p:spPr bwMode="auto">
          <a:xfrm>
            <a:off x="5360988" y="4437063"/>
            <a:ext cx="73025" cy="71437"/>
          </a:xfrm>
          <a:prstGeom prst="ellipse">
            <a:avLst/>
          </a:prstGeom>
          <a:solidFill>
            <a:srgbClr val="B0042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36" name="Line 44"/>
          <p:cNvSpPr>
            <a:spLocks noChangeShapeType="1"/>
          </p:cNvSpPr>
          <p:nvPr/>
        </p:nvSpPr>
        <p:spPr bwMode="auto">
          <a:xfrm flipH="1">
            <a:off x="4643438" y="4510088"/>
            <a:ext cx="8636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auto">
          <a:xfrm>
            <a:off x="2411413" y="4508500"/>
            <a:ext cx="24479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Latex particles</a:t>
            </a:r>
          </a:p>
        </p:txBody>
      </p:sp>
      <p:sp>
        <p:nvSpPr>
          <p:cNvPr id="38" name="Line 46"/>
          <p:cNvSpPr>
            <a:spLocks noChangeShapeType="1"/>
          </p:cNvSpPr>
          <p:nvPr/>
        </p:nvSpPr>
        <p:spPr bwMode="auto">
          <a:xfrm flipH="1" flipV="1">
            <a:off x="4643438" y="4365624"/>
            <a:ext cx="720650" cy="71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39" name="Text Box 47"/>
          <p:cNvSpPr txBox="1">
            <a:spLocks noChangeArrowheads="1"/>
          </p:cNvSpPr>
          <p:nvPr/>
        </p:nvSpPr>
        <p:spPr bwMode="auto">
          <a:xfrm>
            <a:off x="1185863" y="4076700"/>
            <a:ext cx="3457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Sensitized sheep RBCs</a:t>
            </a:r>
          </a:p>
        </p:txBody>
      </p:sp>
      <p:sp>
        <p:nvSpPr>
          <p:cNvPr id="40" name="Line 53"/>
          <p:cNvSpPr>
            <a:spLocks noChangeShapeType="1"/>
          </p:cNvSpPr>
          <p:nvPr/>
        </p:nvSpPr>
        <p:spPr bwMode="auto">
          <a:xfrm flipH="1">
            <a:off x="5292725" y="4292600"/>
            <a:ext cx="2159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41" name="Line 55"/>
          <p:cNvSpPr>
            <a:spLocks noChangeShapeType="1"/>
          </p:cNvSpPr>
          <p:nvPr/>
        </p:nvSpPr>
        <p:spPr bwMode="auto">
          <a:xfrm flipH="1" flipV="1">
            <a:off x="5075238" y="4149725"/>
            <a:ext cx="215900" cy="1460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42" name="Line 56"/>
          <p:cNvSpPr>
            <a:spLocks noChangeShapeType="1"/>
          </p:cNvSpPr>
          <p:nvPr/>
        </p:nvSpPr>
        <p:spPr bwMode="auto">
          <a:xfrm flipH="1">
            <a:off x="5578475" y="4294188"/>
            <a:ext cx="2159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43" name="Line 57"/>
          <p:cNvSpPr>
            <a:spLocks noChangeShapeType="1"/>
          </p:cNvSpPr>
          <p:nvPr/>
        </p:nvSpPr>
        <p:spPr bwMode="auto">
          <a:xfrm flipV="1">
            <a:off x="5722938" y="4294188"/>
            <a:ext cx="71437" cy="14446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44" name="Line 58"/>
          <p:cNvSpPr>
            <a:spLocks noChangeShapeType="1"/>
          </p:cNvSpPr>
          <p:nvPr/>
        </p:nvSpPr>
        <p:spPr bwMode="auto">
          <a:xfrm flipH="1">
            <a:off x="5794375" y="4149725"/>
            <a:ext cx="217488" cy="14446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45" name="Line 59"/>
          <p:cNvSpPr>
            <a:spLocks noChangeShapeType="1"/>
          </p:cNvSpPr>
          <p:nvPr/>
        </p:nvSpPr>
        <p:spPr bwMode="auto">
          <a:xfrm flipH="1" flipV="1">
            <a:off x="5722938" y="4510088"/>
            <a:ext cx="73025" cy="2159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46" name="Line 60"/>
          <p:cNvSpPr>
            <a:spLocks noChangeShapeType="1"/>
          </p:cNvSpPr>
          <p:nvPr/>
        </p:nvSpPr>
        <p:spPr bwMode="auto">
          <a:xfrm flipH="1" flipV="1">
            <a:off x="5578475" y="4654550"/>
            <a:ext cx="215900" cy="71438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47" name="Line 61"/>
          <p:cNvSpPr>
            <a:spLocks noChangeShapeType="1"/>
          </p:cNvSpPr>
          <p:nvPr/>
        </p:nvSpPr>
        <p:spPr bwMode="auto">
          <a:xfrm flipH="1" flipV="1">
            <a:off x="5794375" y="4725988"/>
            <a:ext cx="144463" cy="14446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48" name="Line 62"/>
          <p:cNvSpPr>
            <a:spLocks noChangeShapeType="1"/>
          </p:cNvSpPr>
          <p:nvPr/>
        </p:nvSpPr>
        <p:spPr bwMode="auto">
          <a:xfrm flipH="1">
            <a:off x="5291138" y="4654550"/>
            <a:ext cx="215900" cy="71438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49" name="Line 64"/>
          <p:cNvSpPr>
            <a:spLocks noChangeShapeType="1"/>
          </p:cNvSpPr>
          <p:nvPr/>
        </p:nvSpPr>
        <p:spPr bwMode="auto">
          <a:xfrm flipH="1">
            <a:off x="5075238" y="4725988"/>
            <a:ext cx="215900" cy="14287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50" name="Line 54"/>
          <p:cNvSpPr>
            <a:spLocks noChangeShapeType="1"/>
          </p:cNvSpPr>
          <p:nvPr/>
        </p:nvSpPr>
        <p:spPr bwMode="auto">
          <a:xfrm flipH="1" flipV="1">
            <a:off x="5291138" y="4292600"/>
            <a:ext cx="71437" cy="14287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51" name="Line 63"/>
          <p:cNvSpPr>
            <a:spLocks noChangeShapeType="1"/>
          </p:cNvSpPr>
          <p:nvPr/>
        </p:nvSpPr>
        <p:spPr bwMode="auto">
          <a:xfrm flipV="1">
            <a:off x="5291138" y="4508500"/>
            <a:ext cx="71437" cy="2159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52" name="Oval 39"/>
          <p:cNvSpPr>
            <a:spLocks noChangeArrowheads="1"/>
          </p:cNvSpPr>
          <p:nvPr/>
        </p:nvSpPr>
        <p:spPr bwMode="auto">
          <a:xfrm>
            <a:off x="5435600" y="4365625"/>
            <a:ext cx="215900" cy="2159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pic>
        <p:nvPicPr>
          <p:cNvPr id="53" name="Picture 3" descr="haemagglutination tes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lum bright="-6000" contrast="24000"/>
          </a:blip>
          <a:srcRect/>
          <a:stretch>
            <a:fillRect/>
          </a:stretch>
        </p:blipFill>
        <p:spPr>
          <a:xfrm rot="5400000">
            <a:off x="5694141" y="4467099"/>
            <a:ext cx="2004190" cy="1368153"/>
          </a:xfrm>
        </p:spPr>
      </p:pic>
      <p:sp>
        <p:nvSpPr>
          <p:cNvPr id="54" name="Text Box 48"/>
          <p:cNvSpPr txBox="1">
            <a:spLocks noChangeArrowheads="1"/>
          </p:cNvSpPr>
          <p:nvPr/>
        </p:nvSpPr>
        <p:spPr bwMode="auto">
          <a:xfrm>
            <a:off x="5146675" y="4724400"/>
            <a:ext cx="79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+ve</a:t>
            </a:r>
          </a:p>
        </p:txBody>
      </p:sp>
      <p:sp>
        <p:nvSpPr>
          <p:cNvPr id="55" name="Text Box 49"/>
          <p:cNvSpPr txBox="1">
            <a:spLocks noChangeArrowheads="1"/>
          </p:cNvSpPr>
          <p:nvPr/>
        </p:nvSpPr>
        <p:spPr bwMode="auto">
          <a:xfrm>
            <a:off x="5220072" y="5949280"/>
            <a:ext cx="68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/>
              <a:t>-</a:t>
            </a:r>
            <a:r>
              <a:rPr lang="en-US" sz="2400" dirty="0" err="1"/>
              <a:t>ve</a:t>
            </a:r>
            <a:endParaRPr lang="en-US" sz="2400" dirty="0"/>
          </a:p>
        </p:txBody>
      </p:sp>
      <p:sp>
        <p:nvSpPr>
          <p:cNvPr id="56" name="Oval 40"/>
          <p:cNvSpPr>
            <a:spLocks noChangeArrowheads="1"/>
          </p:cNvSpPr>
          <p:nvPr/>
        </p:nvSpPr>
        <p:spPr bwMode="auto">
          <a:xfrm>
            <a:off x="5507533" y="5661818"/>
            <a:ext cx="73025" cy="71438"/>
          </a:xfrm>
          <a:prstGeom prst="ellipse">
            <a:avLst/>
          </a:prstGeom>
          <a:solidFill>
            <a:srgbClr val="B0042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57" name="Oval 41"/>
          <p:cNvSpPr>
            <a:spLocks noChangeArrowheads="1"/>
          </p:cNvSpPr>
          <p:nvPr/>
        </p:nvSpPr>
        <p:spPr bwMode="auto">
          <a:xfrm>
            <a:off x="5647233" y="5804693"/>
            <a:ext cx="73025" cy="71438"/>
          </a:xfrm>
          <a:prstGeom prst="ellipse">
            <a:avLst/>
          </a:prstGeom>
          <a:solidFill>
            <a:srgbClr val="B0042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58" name="Oval 42"/>
          <p:cNvSpPr>
            <a:spLocks noChangeArrowheads="1"/>
          </p:cNvSpPr>
          <p:nvPr/>
        </p:nvSpPr>
        <p:spPr bwMode="auto">
          <a:xfrm>
            <a:off x="5504358" y="5949156"/>
            <a:ext cx="73025" cy="71437"/>
          </a:xfrm>
          <a:prstGeom prst="ellipse">
            <a:avLst/>
          </a:prstGeom>
          <a:solidFill>
            <a:srgbClr val="B0042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59" name="Oval 43"/>
          <p:cNvSpPr>
            <a:spLocks noChangeArrowheads="1"/>
          </p:cNvSpPr>
          <p:nvPr/>
        </p:nvSpPr>
        <p:spPr bwMode="auto">
          <a:xfrm>
            <a:off x="5361483" y="5804693"/>
            <a:ext cx="73025" cy="71438"/>
          </a:xfrm>
          <a:prstGeom prst="ellipse">
            <a:avLst/>
          </a:prstGeom>
          <a:solidFill>
            <a:srgbClr val="B0042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0" name="Oval 39"/>
          <p:cNvSpPr>
            <a:spLocks noChangeArrowheads="1"/>
          </p:cNvSpPr>
          <p:nvPr/>
        </p:nvSpPr>
        <p:spPr bwMode="auto">
          <a:xfrm>
            <a:off x="5436096" y="5733256"/>
            <a:ext cx="215900" cy="2159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4615" name="TextBox 60"/>
          <p:cNvSpPr txBox="1">
            <a:spLocks noChangeArrowheads="1"/>
          </p:cNvSpPr>
          <p:nvPr/>
        </p:nvSpPr>
        <p:spPr bwMode="auto">
          <a:xfrm>
            <a:off x="3203575" y="2349500"/>
            <a:ext cx="3816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(Immunodiagnostic Tests)</a:t>
            </a:r>
            <a:endParaRPr lang="ar-EG" sz="2400"/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55576" y="1196975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en-US" sz="2400" dirty="0" err="1" smtClean="0"/>
              <a:t>Anaemia</a:t>
            </a:r>
            <a:r>
              <a:rPr lang="en-US" sz="2400" dirty="0"/>
              <a:t> </a:t>
            </a:r>
            <a:r>
              <a:rPr lang="en-US" sz="2400" dirty="0" smtClean="0"/>
              <a:t>due to </a:t>
            </a:r>
            <a:endParaRPr lang="en-US" sz="2400" dirty="0"/>
          </a:p>
        </p:txBody>
      </p:sp>
      <p:sp>
        <p:nvSpPr>
          <p:cNvPr id="62" name="Left Brace 61"/>
          <p:cNvSpPr/>
          <p:nvPr/>
        </p:nvSpPr>
        <p:spPr>
          <a:xfrm>
            <a:off x="3203575" y="1125538"/>
            <a:ext cx="863600" cy="719137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067175" y="765175"/>
            <a:ext cx="3817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/>
              <a:t>1- Egg extrusion</a:t>
            </a:r>
            <a:endParaRPr lang="ar-EG" sz="2400"/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5508625" y="1052513"/>
            <a:ext cx="3455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Iron deficiency anaemia</a:t>
            </a:r>
            <a:endParaRPr lang="ar-EG" sz="2400"/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4140200" y="1484313"/>
            <a:ext cx="2663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/>
              <a:t>2- Hypersplenism </a:t>
            </a:r>
            <a:endParaRPr lang="ar-EG" sz="2400"/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5580063" y="1773238"/>
            <a:ext cx="3168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/>
              <a:t>Haemolytic anaemia</a:t>
            </a:r>
            <a:endParaRPr lang="ar-EG" sz="24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500"/>
                            </p:stCondLst>
                            <p:childTnLst>
                              <p:par>
                                <p:cTn id="1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0"/>
                            </p:stCondLst>
                            <p:childTnLst>
                              <p:par>
                                <p:cTn id="18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500"/>
                            </p:stCondLst>
                            <p:childTnLst>
                              <p:par>
                                <p:cTn id="1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000"/>
                            </p:stCondLst>
                            <p:childTnLst>
                              <p:par>
                                <p:cTn id="1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500"/>
                            </p:stCondLst>
                            <p:childTnLst>
                              <p:par>
                                <p:cTn id="1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7000"/>
                            </p:stCondLst>
                            <p:childTnLst>
                              <p:par>
                                <p:cTn id="2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7500"/>
                            </p:stCondLst>
                            <p:childTnLst>
                              <p:par>
                                <p:cTn id="2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24579" grpId="0"/>
      <p:bldP spid="24580" grpId="0"/>
      <p:bldP spid="24581" grpId="0"/>
      <p:bldP spid="28" grpId="0"/>
      <p:bldP spid="29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24615" grpId="0"/>
      <p:bldP spid="61" grpId="0"/>
      <p:bldP spid="62" grpId="0" animBg="1"/>
      <p:bldP spid="63" grpId="0"/>
      <p:bldP spid="64" grpId="0"/>
      <p:bldP spid="65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6" name="Picture 10" descr="fluorescent step 3"/>
          <p:cNvPicPr>
            <a:picLocks noChangeAspect="1" noChangeArrowheads="1"/>
          </p:cNvPicPr>
          <p:nvPr/>
        </p:nvPicPr>
        <p:blipFill>
          <a:blip r:embed="rId2" cstate="print">
            <a:lum bright="-36000" contrast="60000"/>
          </a:blip>
          <a:srcRect/>
          <a:stretch>
            <a:fillRect/>
          </a:stretch>
        </p:blipFill>
        <p:spPr bwMode="auto">
          <a:xfrm>
            <a:off x="5940425" y="5084763"/>
            <a:ext cx="2843213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0" y="188913"/>
            <a:ext cx="8243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>
                <a:solidFill>
                  <a:srgbClr val="006600"/>
                </a:solidFill>
              </a:rPr>
              <a:t>b- ELISA (Enzyme-linked immunosorbent assay)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0" y="4797425"/>
            <a:ext cx="73802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>
                <a:solidFill>
                  <a:srgbClr val="006600"/>
                </a:solidFill>
              </a:rPr>
              <a:t>c- IFAT (Indirect Fluorescent Antibody test)</a:t>
            </a:r>
          </a:p>
        </p:txBody>
      </p:sp>
      <p:pic>
        <p:nvPicPr>
          <p:cNvPr id="101384" name="Picture 8" descr="fluorescent step1"/>
          <p:cNvPicPr>
            <a:picLocks noChangeAspect="1" noChangeArrowheads="1"/>
          </p:cNvPicPr>
          <p:nvPr/>
        </p:nvPicPr>
        <p:blipFill>
          <a:blip r:embed="rId3" cstate="print">
            <a:lum bright="-42000" contrast="72000"/>
          </a:blip>
          <a:srcRect/>
          <a:stretch>
            <a:fillRect/>
          </a:stretch>
        </p:blipFill>
        <p:spPr bwMode="auto">
          <a:xfrm>
            <a:off x="323850" y="6092825"/>
            <a:ext cx="228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5" name="Picture 9" descr="fluorescent step2"/>
          <p:cNvPicPr>
            <a:picLocks noChangeAspect="1" noChangeArrowheads="1"/>
          </p:cNvPicPr>
          <p:nvPr/>
        </p:nvPicPr>
        <p:blipFill>
          <a:blip r:embed="rId4" cstate="print">
            <a:lum bright="-36000" contrast="60000"/>
          </a:blip>
          <a:srcRect/>
          <a:stretch>
            <a:fillRect/>
          </a:stretch>
        </p:blipFill>
        <p:spPr bwMode="auto">
          <a:xfrm>
            <a:off x="3203575" y="5732463"/>
            <a:ext cx="242411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1763713" y="5732463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wash</a:t>
            </a: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4859338" y="5732463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wash</a:t>
            </a:r>
          </a:p>
        </p:txBody>
      </p:sp>
      <p:pic>
        <p:nvPicPr>
          <p:cNvPr id="101390" name="Picture 14" descr="indirect ELISA 4"/>
          <p:cNvPicPr>
            <a:picLocks noChangeAspect="1" noChangeArrowheads="1"/>
          </p:cNvPicPr>
          <p:nvPr/>
        </p:nvPicPr>
        <p:blipFill>
          <a:blip r:embed="rId5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6732588" y="1412875"/>
            <a:ext cx="1008062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1" name="Picture 15" descr="indirect ELISA 1"/>
          <p:cNvPicPr>
            <a:picLocks noChangeAspect="1" noChangeArrowheads="1"/>
          </p:cNvPicPr>
          <p:nvPr/>
        </p:nvPicPr>
        <p:blipFill>
          <a:blip r:embed="rId6" cstate="print">
            <a:lum bright="-6000" contrast="18000"/>
          </a:blip>
          <a:srcRect/>
          <a:stretch>
            <a:fillRect/>
          </a:stretch>
        </p:blipFill>
        <p:spPr bwMode="auto">
          <a:xfrm>
            <a:off x="827088" y="1412875"/>
            <a:ext cx="9874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2" name="Picture 16" descr="indirect ELISA 2"/>
          <p:cNvPicPr>
            <a:picLocks noChangeAspect="1" noChangeArrowheads="1"/>
          </p:cNvPicPr>
          <p:nvPr/>
        </p:nvPicPr>
        <p:blipFill>
          <a:blip r:embed="rId7" cstate="print">
            <a:lum bright="-6000" contrast="18000"/>
          </a:blip>
          <a:srcRect/>
          <a:stretch>
            <a:fillRect/>
          </a:stretch>
        </p:blipFill>
        <p:spPr bwMode="auto">
          <a:xfrm>
            <a:off x="2843213" y="1412875"/>
            <a:ext cx="100806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93" name="Line 17"/>
          <p:cNvSpPr>
            <a:spLocks noChangeShapeType="1"/>
          </p:cNvSpPr>
          <p:nvPr/>
        </p:nvSpPr>
        <p:spPr bwMode="auto">
          <a:xfrm>
            <a:off x="1979613" y="21336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1394" name="Line 18"/>
          <p:cNvSpPr>
            <a:spLocks noChangeShapeType="1"/>
          </p:cNvSpPr>
          <p:nvPr/>
        </p:nvSpPr>
        <p:spPr bwMode="auto">
          <a:xfrm>
            <a:off x="3995738" y="2133600"/>
            <a:ext cx="646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1395" name="Line 19"/>
          <p:cNvSpPr>
            <a:spLocks noChangeShapeType="1"/>
          </p:cNvSpPr>
          <p:nvPr/>
        </p:nvSpPr>
        <p:spPr bwMode="auto">
          <a:xfrm>
            <a:off x="6011863" y="2133600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1908175" y="1700213"/>
            <a:ext cx="865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/>
              <a:t>wash</a:t>
            </a:r>
          </a:p>
        </p:txBody>
      </p:sp>
      <p:sp>
        <p:nvSpPr>
          <p:cNvPr id="101397" name="Text Box 21"/>
          <p:cNvSpPr txBox="1">
            <a:spLocks noChangeArrowheads="1"/>
          </p:cNvSpPr>
          <p:nvPr/>
        </p:nvSpPr>
        <p:spPr bwMode="auto">
          <a:xfrm>
            <a:off x="3851275" y="1700213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/>
              <a:t>wash</a:t>
            </a:r>
          </a:p>
        </p:txBody>
      </p:sp>
      <p:pic>
        <p:nvPicPr>
          <p:cNvPr id="101398" name="Picture 22" descr="indirect ELISA 3"/>
          <p:cNvPicPr>
            <a:picLocks noChangeAspect="1" noChangeArrowheads="1"/>
          </p:cNvPicPr>
          <p:nvPr/>
        </p:nvPicPr>
        <p:blipFill>
          <a:blip r:embed="rId8" cstate="print">
            <a:lum bright="-6000" contrast="18000"/>
          </a:blip>
          <a:srcRect/>
          <a:stretch>
            <a:fillRect/>
          </a:stretch>
        </p:blipFill>
        <p:spPr bwMode="auto">
          <a:xfrm>
            <a:off x="4787900" y="1412875"/>
            <a:ext cx="1008063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99" name="Text Box 23"/>
          <p:cNvSpPr txBox="1">
            <a:spLocks noChangeArrowheads="1"/>
          </p:cNvSpPr>
          <p:nvPr/>
        </p:nvSpPr>
        <p:spPr bwMode="auto">
          <a:xfrm>
            <a:off x="5940425" y="170021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/>
              <a:t>wash</a:t>
            </a:r>
          </a:p>
        </p:txBody>
      </p:sp>
      <p:sp>
        <p:nvSpPr>
          <p:cNvPr id="101401" name="Text Box 25"/>
          <p:cNvSpPr txBox="1">
            <a:spLocks noChangeArrowheads="1"/>
          </p:cNvSpPr>
          <p:nvPr/>
        </p:nvSpPr>
        <p:spPr bwMode="auto">
          <a:xfrm>
            <a:off x="7631113" y="1484313"/>
            <a:ext cx="15128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C00000"/>
                </a:solidFill>
              </a:rPr>
              <a:t>Ab detected</a:t>
            </a:r>
          </a:p>
        </p:txBody>
      </p:sp>
      <p:pic>
        <p:nvPicPr>
          <p:cNvPr id="101402" name="Picture 26" descr="ELISA test -3"/>
          <p:cNvPicPr>
            <a:picLocks noChangeAspect="1" noChangeArrowheads="1"/>
          </p:cNvPicPr>
          <p:nvPr/>
        </p:nvPicPr>
        <p:blipFill>
          <a:blip r:embed="rId9" cstate="print">
            <a:lum bright="-18000" contrast="42000"/>
          </a:blip>
          <a:srcRect/>
          <a:stretch>
            <a:fillRect/>
          </a:stretch>
        </p:blipFill>
        <p:spPr bwMode="auto">
          <a:xfrm>
            <a:off x="827088" y="3717925"/>
            <a:ext cx="10080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03" name="Picture 27" descr="ELISA test -2"/>
          <p:cNvPicPr>
            <a:picLocks noChangeAspect="1" noChangeArrowheads="1"/>
          </p:cNvPicPr>
          <p:nvPr/>
        </p:nvPicPr>
        <p:blipFill>
          <a:blip r:embed="rId10" cstate="print">
            <a:lum bright="-18000" contrast="42000"/>
          </a:blip>
          <a:srcRect/>
          <a:stretch>
            <a:fillRect/>
          </a:stretch>
        </p:blipFill>
        <p:spPr bwMode="auto">
          <a:xfrm>
            <a:off x="2771775" y="3644900"/>
            <a:ext cx="10795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04" name="Picture 28" descr="ELISA test -1"/>
          <p:cNvPicPr>
            <a:picLocks noChangeAspect="1" noChangeArrowheads="1"/>
          </p:cNvPicPr>
          <p:nvPr/>
        </p:nvPicPr>
        <p:blipFill>
          <a:blip r:embed="rId11" cstate="print">
            <a:lum bright="-18000" contrast="42000"/>
          </a:blip>
          <a:srcRect/>
          <a:stretch>
            <a:fillRect/>
          </a:stretch>
        </p:blipFill>
        <p:spPr bwMode="auto">
          <a:xfrm>
            <a:off x="4787900" y="3644900"/>
            <a:ext cx="10556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05" name="Picture 29" descr="ELISA test"/>
          <p:cNvPicPr>
            <a:picLocks noChangeAspect="1" noChangeArrowheads="1"/>
          </p:cNvPicPr>
          <p:nvPr/>
        </p:nvPicPr>
        <p:blipFill>
          <a:blip r:embed="rId12" cstate="print">
            <a:lum bright="-18000" contrast="42000"/>
          </a:blip>
          <a:srcRect/>
          <a:stretch>
            <a:fillRect/>
          </a:stretch>
        </p:blipFill>
        <p:spPr bwMode="auto">
          <a:xfrm>
            <a:off x="6732588" y="3716338"/>
            <a:ext cx="100806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406" name="Line 30"/>
          <p:cNvSpPr>
            <a:spLocks noChangeShapeType="1"/>
          </p:cNvSpPr>
          <p:nvPr/>
        </p:nvSpPr>
        <p:spPr bwMode="auto">
          <a:xfrm>
            <a:off x="1979613" y="429260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1407" name="Line 31"/>
          <p:cNvSpPr>
            <a:spLocks noChangeShapeType="1"/>
          </p:cNvSpPr>
          <p:nvPr/>
        </p:nvSpPr>
        <p:spPr bwMode="auto">
          <a:xfrm>
            <a:off x="3995738" y="42926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1408" name="Line 32"/>
          <p:cNvSpPr>
            <a:spLocks noChangeShapeType="1"/>
          </p:cNvSpPr>
          <p:nvPr/>
        </p:nvSpPr>
        <p:spPr bwMode="auto">
          <a:xfrm>
            <a:off x="6011863" y="4292600"/>
            <a:ext cx="577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1409" name="Text Box 33"/>
          <p:cNvSpPr txBox="1">
            <a:spLocks noChangeArrowheads="1"/>
          </p:cNvSpPr>
          <p:nvPr/>
        </p:nvSpPr>
        <p:spPr bwMode="auto">
          <a:xfrm>
            <a:off x="1908175" y="3933825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/>
              <a:t>wash</a:t>
            </a:r>
          </a:p>
        </p:txBody>
      </p:sp>
      <p:sp>
        <p:nvSpPr>
          <p:cNvPr id="101410" name="Text Box 34"/>
          <p:cNvSpPr txBox="1">
            <a:spLocks noChangeArrowheads="1"/>
          </p:cNvSpPr>
          <p:nvPr/>
        </p:nvSpPr>
        <p:spPr bwMode="auto">
          <a:xfrm>
            <a:off x="3851275" y="3933825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/>
              <a:t>wash</a:t>
            </a:r>
          </a:p>
        </p:txBody>
      </p:sp>
      <p:sp>
        <p:nvSpPr>
          <p:cNvPr id="101411" name="Text Box 35"/>
          <p:cNvSpPr txBox="1">
            <a:spLocks noChangeArrowheads="1"/>
          </p:cNvSpPr>
          <p:nvPr/>
        </p:nvSpPr>
        <p:spPr bwMode="auto">
          <a:xfrm>
            <a:off x="5940425" y="3933825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/>
              <a:t>wash</a:t>
            </a:r>
          </a:p>
        </p:txBody>
      </p:sp>
      <p:sp>
        <p:nvSpPr>
          <p:cNvPr id="101412" name="Text Box 36"/>
          <p:cNvSpPr txBox="1">
            <a:spLocks noChangeArrowheads="1"/>
          </p:cNvSpPr>
          <p:nvPr/>
        </p:nvSpPr>
        <p:spPr bwMode="auto">
          <a:xfrm>
            <a:off x="7596188" y="3789363"/>
            <a:ext cx="15478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C00000"/>
                </a:solidFill>
              </a:rPr>
              <a:t>Ag detected</a:t>
            </a:r>
          </a:p>
        </p:txBody>
      </p:sp>
      <p:sp>
        <p:nvSpPr>
          <p:cNvPr id="101413" name="Text Box 37"/>
          <p:cNvSpPr txBox="1">
            <a:spLocks noChangeArrowheads="1"/>
          </p:cNvSpPr>
          <p:nvPr/>
        </p:nvSpPr>
        <p:spPr bwMode="auto">
          <a:xfrm>
            <a:off x="250825" y="620713"/>
            <a:ext cx="1981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C00000"/>
                </a:solidFill>
              </a:rPr>
              <a:t>Coating with Schisto Ag</a:t>
            </a:r>
          </a:p>
        </p:txBody>
      </p:sp>
      <p:sp>
        <p:nvSpPr>
          <p:cNvPr id="101414" name="Text Box 38"/>
          <p:cNvSpPr txBox="1">
            <a:spLocks noChangeArrowheads="1"/>
          </p:cNvSpPr>
          <p:nvPr/>
        </p:nvSpPr>
        <p:spPr bwMode="auto">
          <a:xfrm>
            <a:off x="250825" y="2636838"/>
            <a:ext cx="2089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C00000"/>
                </a:solidFill>
              </a:rPr>
              <a:t>Coating with anti-Schisto MAb</a:t>
            </a:r>
          </a:p>
        </p:txBody>
      </p:sp>
      <p:sp>
        <p:nvSpPr>
          <p:cNvPr id="101426" name="Text Box 50"/>
          <p:cNvSpPr txBox="1">
            <a:spLocks noChangeArrowheads="1"/>
          </p:cNvSpPr>
          <p:nvPr/>
        </p:nvSpPr>
        <p:spPr bwMode="auto">
          <a:xfrm>
            <a:off x="0" y="5661025"/>
            <a:ext cx="176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C00000"/>
                </a:solidFill>
              </a:rPr>
              <a:t>Schisto Ag</a:t>
            </a:r>
          </a:p>
        </p:txBody>
      </p:sp>
      <p:sp>
        <p:nvSpPr>
          <p:cNvPr id="101427" name="Text Box 51"/>
          <p:cNvSpPr txBox="1">
            <a:spLocks noChangeArrowheads="1"/>
          </p:cNvSpPr>
          <p:nvPr/>
        </p:nvSpPr>
        <p:spPr bwMode="auto">
          <a:xfrm>
            <a:off x="2700338" y="5445125"/>
            <a:ext cx="14398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C00000"/>
                </a:solidFill>
              </a:rPr>
              <a:t>Patient serum</a:t>
            </a:r>
          </a:p>
        </p:txBody>
      </p:sp>
      <p:sp>
        <p:nvSpPr>
          <p:cNvPr id="101428" name="Text Box 52"/>
          <p:cNvSpPr txBox="1">
            <a:spLocks noChangeArrowheads="1"/>
          </p:cNvSpPr>
          <p:nvPr/>
        </p:nvSpPr>
        <p:spPr bwMode="auto">
          <a:xfrm>
            <a:off x="7740650" y="5373688"/>
            <a:ext cx="1547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C00000"/>
                </a:solidFill>
              </a:rPr>
              <a:t>Ab detected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3167063" y="1665288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627313" y="692150"/>
            <a:ext cx="14398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Patient’s serum</a:t>
            </a:r>
            <a:endParaRPr lang="ar-EG" sz="2400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356100" y="692150"/>
            <a:ext cx="1871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Ab linked to enzyme</a:t>
            </a:r>
            <a:endParaRPr lang="ar-EG" sz="2400"/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5111750" y="1665288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516688" y="981075"/>
            <a:ext cx="1512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substrate</a:t>
            </a:r>
            <a:endParaRPr lang="ar-EG" sz="2400"/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7054850" y="1593850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1150144" y="1594644"/>
            <a:ext cx="3635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1077913" y="3970338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3095625" y="3897313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5183188" y="3897313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7054850" y="3897313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516216" y="3284984"/>
            <a:ext cx="15128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/>
              <a:t>substrate</a:t>
            </a:r>
            <a:endParaRPr lang="ar-EG" sz="2400" dirty="0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555875" y="2924175"/>
            <a:ext cx="14398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/>
              <a:t>Patient’s </a:t>
            </a:r>
            <a:r>
              <a:rPr lang="en-US" sz="2400" dirty="0" smtClean="0"/>
              <a:t>serum</a:t>
            </a:r>
            <a:endParaRPr lang="ar-EG" sz="2400" dirty="0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284663" y="2924175"/>
            <a:ext cx="18716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Ab linked to enzyme</a:t>
            </a:r>
            <a:endParaRPr lang="ar-EG" sz="24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1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1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01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01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1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1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1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1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"/>
                            </p:stCondLst>
                            <p:childTnLst>
                              <p:par>
                                <p:cTn id="17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01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1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000"/>
                            </p:stCondLst>
                            <p:childTnLst>
                              <p:par>
                                <p:cTn id="2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000"/>
                            </p:stCondLst>
                            <p:childTnLst>
                              <p:par>
                                <p:cTn id="2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/>
      <p:bldP spid="101383" grpId="0"/>
      <p:bldP spid="101387" grpId="0"/>
      <p:bldP spid="101388" grpId="0"/>
      <p:bldP spid="101393" grpId="0" animBg="1"/>
      <p:bldP spid="101394" grpId="0" animBg="1"/>
      <p:bldP spid="101395" grpId="0" animBg="1"/>
      <p:bldP spid="101396" grpId="0"/>
      <p:bldP spid="101397" grpId="0"/>
      <p:bldP spid="101399" grpId="0"/>
      <p:bldP spid="101401" grpId="0"/>
      <p:bldP spid="101406" grpId="0" animBg="1"/>
      <p:bldP spid="101407" grpId="0" animBg="1"/>
      <p:bldP spid="101408" grpId="0" animBg="1"/>
      <p:bldP spid="101409" grpId="0"/>
      <p:bldP spid="101410" grpId="0"/>
      <p:bldP spid="101411" grpId="0"/>
      <p:bldP spid="101412" grpId="0"/>
      <p:bldP spid="101413" grpId="0"/>
      <p:bldP spid="101426" grpId="0"/>
      <p:bldP spid="101427" grpId="0"/>
      <p:bldP spid="101428" grpId="0"/>
      <p:bldP spid="37" grpId="0"/>
      <p:bldP spid="38" grpId="0"/>
      <p:bldP spid="40" grpId="0"/>
      <p:bldP spid="47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323528" y="260648"/>
            <a:ext cx="2808288" cy="576263"/>
          </a:xfrm>
          <a:gradFill rotWithShape="1">
            <a:gsLst>
              <a:gs pos="0">
                <a:srgbClr val="3333FF"/>
              </a:gs>
              <a:gs pos="50000">
                <a:schemeClr val="bg1"/>
              </a:gs>
              <a:gs pos="100000">
                <a:srgbClr val="3333FF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3200" dirty="0" smtClean="0"/>
              <a:t>Definitive Host </a:t>
            </a:r>
          </a:p>
        </p:txBody>
      </p:sp>
      <p:pic>
        <p:nvPicPr>
          <p:cNvPr id="68626" name="Picture 18" descr="vesical plexus of vein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lum bright="6000" contrast="66000"/>
          </a:blip>
          <a:srcRect/>
          <a:stretch>
            <a:fillRect/>
          </a:stretch>
        </p:blipFill>
        <p:spPr>
          <a:xfrm>
            <a:off x="4499992" y="1052736"/>
            <a:ext cx="2657475" cy="3313113"/>
          </a:xfrm>
        </p:spPr>
      </p:pic>
      <p:pic>
        <p:nvPicPr>
          <p:cNvPr id="68617" name="Picture 9" descr="scisto patien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bright="-24000" contrast="54000"/>
          </a:blip>
          <a:srcRect/>
          <a:stretch>
            <a:fillRect/>
          </a:stretch>
        </p:blipFill>
        <p:spPr>
          <a:xfrm>
            <a:off x="539552" y="980728"/>
            <a:ext cx="1695450" cy="3240088"/>
          </a:xfrm>
        </p:spPr>
      </p:pic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3214688" y="285750"/>
            <a:ext cx="935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rgbClr val="AD2F07"/>
                </a:solidFill>
              </a:rPr>
              <a:t>Man 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4572000" y="260350"/>
            <a:ext cx="2016125" cy="5842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50000">
                <a:schemeClr val="bg1"/>
              </a:gs>
              <a:gs pos="100000">
                <a:srgbClr val="33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dirty="0"/>
              <a:t>Habitat 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3563193" y="4363467"/>
            <a:ext cx="2808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Vesical &amp; pelvic plexus of veins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3312368" y="5306442"/>
            <a:ext cx="3492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C00000"/>
                </a:solidFill>
              </a:rPr>
              <a:t>Where adult </a:t>
            </a:r>
            <a:r>
              <a:rPr lang="en-US" sz="2400" i="1">
                <a:solidFill>
                  <a:srgbClr val="C00000"/>
                </a:solidFill>
              </a:rPr>
              <a:t>S.haematobium </a:t>
            </a:r>
            <a:r>
              <a:rPr lang="en-US" sz="2400">
                <a:solidFill>
                  <a:srgbClr val="C00000"/>
                </a:solidFill>
              </a:rPr>
              <a:t>live</a:t>
            </a:r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6516688" y="260350"/>
            <a:ext cx="2447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rgbClr val="B0042D"/>
                </a:solidFill>
              </a:rPr>
              <a:t>Blood vessels</a:t>
            </a:r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 flipV="1">
            <a:off x="5004048" y="3429000"/>
            <a:ext cx="503238" cy="9350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 flipV="1">
            <a:off x="6084168" y="3717032"/>
            <a:ext cx="287338" cy="647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  <p:bldP spid="68618" grpId="0" animBg="1"/>
      <p:bldP spid="68621" grpId="0"/>
      <p:bldP spid="68627" grpId="0" animBg="1"/>
      <p:bldP spid="686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6" name="Picture 8" descr="radiology of bladde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043" y="1845171"/>
            <a:ext cx="2203450" cy="2833687"/>
          </a:xfrm>
          <a:noFill/>
        </p:spPr>
      </p:pic>
      <p:pic>
        <p:nvPicPr>
          <p:cNvPr id="37897" name="Picture 9" descr="radiolog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7419" y="1701155"/>
            <a:ext cx="2165350" cy="3051175"/>
          </a:xfrm>
          <a:noFill/>
        </p:spPr>
      </p:pic>
      <p:sp>
        <p:nvSpPr>
          <p:cNvPr id="37903" name="Rectangle 15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971600" y="332656"/>
            <a:ext cx="4619625" cy="777875"/>
          </a:xfrm>
          <a:solidFill>
            <a:srgbClr val="FFCC00"/>
          </a:solidFill>
        </p:spPr>
        <p:txBody>
          <a:bodyPr/>
          <a:lstStyle/>
          <a:p>
            <a:pPr rtl="0" eaLnBrk="1" hangingPunct="1"/>
            <a:r>
              <a:rPr lang="en-US" sz="3200" dirty="0" smtClean="0"/>
              <a:t>II- Radiological imaging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1547664" y="5085184"/>
            <a:ext cx="29162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 dirty="0">
                <a:solidFill>
                  <a:srgbClr val="006600"/>
                </a:solidFill>
              </a:rPr>
              <a:t>Calcified bladder with </a:t>
            </a:r>
            <a:r>
              <a:rPr lang="en-US" sz="2800" dirty="0" err="1">
                <a:solidFill>
                  <a:srgbClr val="006600"/>
                </a:solidFill>
              </a:rPr>
              <a:t>hydroureter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4932040" y="5085184"/>
            <a:ext cx="31686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 dirty="0" err="1">
                <a:solidFill>
                  <a:srgbClr val="006600"/>
                </a:solidFill>
              </a:rPr>
              <a:t>Stenosed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ureters</a:t>
            </a:r>
            <a:r>
              <a:rPr lang="en-US" sz="2800" dirty="0">
                <a:solidFill>
                  <a:srgbClr val="006600"/>
                </a:solidFill>
              </a:rPr>
              <a:t> and </a:t>
            </a:r>
            <a:r>
              <a:rPr lang="en-US" sz="2800" dirty="0" err="1">
                <a:solidFill>
                  <a:srgbClr val="006600"/>
                </a:solidFill>
              </a:rPr>
              <a:t>hydronephrosis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2051720" y="1196752"/>
            <a:ext cx="4248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 i="1"/>
              <a:t>S.haematobium </a:t>
            </a:r>
            <a:r>
              <a:rPr lang="en-US" sz="2800"/>
              <a:t>infection</a:t>
            </a:r>
            <a:endParaRPr lang="en-US" sz="2800" i="1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H="1" flipV="1">
            <a:off x="3059782" y="3501802"/>
            <a:ext cx="287338" cy="1439862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H="1" flipV="1">
            <a:off x="2626395" y="3070002"/>
            <a:ext cx="73025" cy="223202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 flipV="1">
            <a:off x="5292080" y="2493738"/>
            <a:ext cx="142602" cy="2663453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 flipV="1">
            <a:off x="6587207" y="3141439"/>
            <a:ext cx="0" cy="180022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3" grpId="0" animBg="1"/>
      <p:bldP spid="37900" grpId="0"/>
      <p:bldP spid="37904" grpId="0"/>
      <p:bldP spid="37906" grpId="0" animBg="1"/>
      <p:bldP spid="37907" grpId="0" animBg="1"/>
      <p:bldP spid="37908" grpId="0" animBg="1"/>
      <p:bldP spid="3790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88640"/>
            <a:ext cx="4105275" cy="706437"/>
          </a:xfrm>
          <a:solidFill>
            <a:srgbClr val="FF9900"/>
          </a:solidFill>
        </p:spPr>
        <p:txBody>
          <a:bodyPr/>
          <a:lstStyle/>
          <a:p>
            <a:pPr eaLnBrk="1" hangingPunct="1"/>
            <a:r>
              <a:rPr lang="ar-EG" sz="3200" dirty="0" smtClean="0"/>
              <a:t>المناظير </a:t>
            </a:r>
            <a:r>
              <a:rPr lang="en-US" sz="3200" dirty="0" smtClean="0"/>
              <a:t>III- Endoscopy </a:t>
            </a:r>
          </a:p>
        </p:txBody>
      </p:sp>
      <p:pic>
        <p:nvPicPr>
          <p:cNvPr id="34823" name="Picture 7" descr="cystoscopy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bright="-24000" contrast="54000"/>
          </a:blip>
          <a:srcRect/>
          <a:stretch>
            <a:fillRect/>
          </a:stretch>
        </p:blipFill>
        <p:spPr>
          <a:xfrm>
            <a:off x="179512" y="1772965"/>
            <a:ext cx="3201988" cy="4057650"/>
          </a:xfrm>
          <a:noFill/>
        </p:spPr>
      </p:pic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647825" y="907777"/>
            <a:ext cx="28797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/>
              <a:t>Cystoscopy in </a:t>
            </a:r>
            <a:r>
              <a:rPr lang="en-US" sz="2800" i="1">
                <a:solidFill>
                  <a:srgbClr val="008000"/>
                </a:solidFill>
              </a:rPr>
              <a:t>S.haematobium</a:t>
            </a:r>
            <a:endParaRPr lang="en-US" sz="2800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0" y="5876925"/>
            <a:ext cx="9396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/>
              <a:t>Done in </a:t>
            </a:r>
            <a:r>
              <a:rPr lang="en-US" sz="2400" dirty="0">
                <a:solidFill>
                  <a:srgbClr val="000099"/>
                </a:solidFill>
              </a:rPr>
              <a:t>chronic cases </a:t>
            </a:r>
            <a:r>
              <a:rPr lang="en-US" sz="2400" dirty="0"/>
              <a:t>to detect lesions and take biopsies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0648"/>
            <a:ext cx="324036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An external file that holds a picture, illustration, etc.&#10;Object name is pone.0034869.g001.jpg Object name is pone.0034869.g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068960"/>
            <a:ext cx="4610100" cy="22479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25" grpId="0"/>
      <p:bldP spid="348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23850" y="188913"/>
            <a:ext cx="8496300" cy="576262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50000">
                <a:schemeClr val="bg1"/>
              </a:gs>
              <a:gs pos="100000">
                <a:srgbClr val="3333FF"/>
              </a:gs>
            </a:gsLst>
            <a:lin ang="5400000" scaled="1"/>
          </a:gradFill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Treatment 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411413" y="908050"/>
            <a:ext cx="40386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4" descr="Pzq_DISTOC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76256" y="908721"/>
            <a:ext cx="1974949" cy="1152127"/>
          </a:xfrm>
          <a:prstGeom prst="rect">
            <a:avLst/>
          </a:prstGeom>
          <a:noFill/>
        </p:spPr>
      </p:pic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683568" y="0"/>
            <a:ext cx="7128792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251520" y="908721"/>
            <a:ext cx="8496944" cy="26642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Praziquantel (Biltricide): 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For all schistosome species.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Dose:40 mg/kg single oral dose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Metriphonate: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For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S. haematobium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 only.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 Dose: 10mg/kg every 2 weeks for 3 doses.</a:t>
            </a:r>
          </a:p>
        </p:txBody>
      </p:sp>
      <p:pic>
        <p:nvPicPr>
          <p:cNvPr id="8" name="Picture 11" descr="water_safety_h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228183" y="3716660"/>
            <a:ext cx="2573611" cy="1368524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1520" y="3068960"/>
            <a:ext cx="8424863" cy="519112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50000">
                <a:schemeClr val="bg1"/>
              </a:gs>
              <a:gs pos="100000">
                <a:srgbClr val="33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and Control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79512" y="3717032"/>
            <a:ext cx="432048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 dirty="0">
                <a:solidFill>
                  <a:srgbClr val="B0042D"/>
                </a:solidFill>
              </a:rPr>
              <a:t>-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B0042D"/>
                </a:solidFill>
              </a:rPr>
              <a:t>Mass treatment.</a:t>
            </a:r>
          </a:p>
          <a:p>
            <a:pPr algn="l" rtl="0">
              <a:spcBef>
                <a:spcPct val="50000"/>
              </a:spcBef>
            </a:pPr>
            <a:r>
              <a:rPr lang="en-US" sz="2000" dirty="0">
                <a:solidFill>
                  <a:srgbClr val="B0042D"/>
                </a:solidFill>
              </a:rPr>
              <a:t>- Health Education.</a:t>
            </a:r>
          </a:p>
          <a:p>
            <a:pPr algn="l" rtl="0">
              <a:spcBef>
                <a:spcPct val="50000"/>
              </a:spcBef>
            </a:pPr>
            <a:r>
              <a:rPr lang="en-US" sz="2000" dirty="0">
                <a:solidFill>
                  <a:srgbClr val="B0042D"/>
                </a:solidFill>
              </a:rPr>
              <a:t>- Snail control:</a:t>
            </a:r>
          </a:p>
          <a:p>
            <a:pPr algn="l" rtl="0">
              <a:spcBef>
                <a:spcPct val="50000"/>
              </a:spcBef>
            </a:pPr>
            <a:r>
              <a:rPr lang="en-US" sz="2000" dirty="0">
                <a:solidFill>
                  <a:srgbClr val="B0042D"/>
                </a:solidFill>
              </a:rPr>
              <a:t>    Physical methods</a:t>
            </a:r>
          </a:p>
          <a:p>
            <a:pPr algn="l" rtl="0">
              <a:spcBef>
                <a:spcPct val="50000"/>
              </a:spcBef>
            </a:pPr>
            <a:r>
              <a:rPr lang="en-US" sz="2000" dirty="0">
                <a:solidFill>
                  <a:srgbClr val="B0042D"/>
                </a:solidFill>
              </a:rPr>
              <a:t>    Biological methods</a:t>
            </a:r>
          </a:p>
          <a:p>
            <a:pPr algn="l" rtl="0">
              <a:spcBef>
                <a:spcPct val="50000"/>
              </a:spcBef>
            </a:pPr>
            <a:r>
              <a:rPr lang="en-US" sz="2000" dirty="0">
                <a:solidFill>
                  <a:srgbClr val="B0042D"/>
                </a:solidFill>
              </a:rPr>
              <a:t>    Chemical methods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364088" y="3717032"/>
            <a:ext cx="7921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6000" dirty="0"/>
              <a:t>X</a:t>
            </a:r>
          </a:p>
        </p:txBody>
      </p:sp>
      <p:pic>
        <p:nvPicPr>
          <p:cNvPr id="12" name="Picture 15" descr="Bulinus truncatus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</a:blip>
          <a:srcRect/>
          <a:stretch>
            <a:fillRect/>
          </a:stretch>
        </p:blipFill>
        <p:spPr bwMode="auto">
          <a:xfrm>
            <a:off x="8028384" y="5220022"/>
            <a:ext cx="8128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Balanitis aegyptica"/>
          <p:cNvPicPr>
            <a:picLocks noChangeAspect="1" noChangeArrowheads="1"/>
          </p:cNvPicPr>
          <p:nvPr/>
        </p:nvPicPr>
        <p:blipFill>
          <a:blip r:embed="rId5" cstate="print">
            <a:lum bright="-6000" contrast="12000"/>
          </a:blip>
          <a:srcRect/>
          <a:stretch>
            <a:fillRect/>
          </a:stretch>
        </p:blipFill>
        <p:spPr bwMode="auto">
          <a:xfrm>
            <a:off x="6516216" y="5148014"/>
            <a:ext cx="1296988" cy="101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copper sulphate"/>
          <p:cNvPicPr>
            <a:picLocks noChangeAspect="1" noChangeArrowheads="1"/>
          </p:cNvPicPr>
          <p:nvPr/>
        </p:nvPicPr>
        <p:blipFill>
          <a:blip r:embed="rId6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5652120" y="5148014"/>
            <a:ext cx="588963" cy="94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4427984" y="5292030"/>
            <a:ext cx="1225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/>
              <a:t>Copper sulphate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build="p"/>
      <p:bldP spid="23" grpId="0" build="p"/>
      <p:bldP spid="24" grpId="0"/>
      <p:bldP spid="25" grpId="0" build="p"/>
      <p:bldP spid="9" grpId="0" animBg="1"/>
      <p:bldP spid="11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8625" y="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3" name="Group 29"/>
          <p:cNvGraphicFramePr>
            <a:graphicFrameLocks/>
          </p:cNvGraphicFramePr>
          <p:nvPr/>
        </p:nvGraphicFramePr>
        <p:xfrm>
          <a:off x="357188" y="785813"/>
          <a:ext cx="2745723" cy="3198313"/>
        </p:xfrm>
        <a:graphic>
          <a:graphicData uri="http://schemas.openxmlformats.org/drawingml/2006/table">
            <a:tbl>
              <a:tblPr/>
              <a:tblGrid>
                <a:gridCol w="2745723"/>
              </a:tblGrid>
              <a:tr h="626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S. haematobium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6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10x 1 mm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3-5 testes in a line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5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Fine tubercles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4800600" y="4343400"/>
            <a:ext cx="40386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ar-EG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26" descr="S"/>
          <p:cNvPicPr>
            <a:picLocks noChangeAspect="1" noChangeArrowheads="1"/>
          </p:cNvPicPr>
          <p:nvPr/>
        </p:nvPicPr>
        <p:blipFill>
          <a:blip r:embed="rId2" cstate="print"/>
          <a:srcRect l="9375" t="7980" r="13281"/>
          <a:stretch>
            <a:fillRect/>
          </a:stretch>
        </p:blipFill>
        <p:spPr>
          <a:xfrm>
            <a:off x="357188" y="4077072"/>
            <a:ext cx="2774652" cy="2304257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23528" y="188640"/>
            <a:ext cx="2808312" cy="648072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600" kern="0" dirty="0" smtClean="0">
                <a:solidFill>
                  <a:srgbClr val="FF0000"/>
                </a:solidFill>
                <a:latin typeface="Arial Black" pitchFamily="34" charset="0"/>
              </a:rPr>
              <a:t>Male</a:t>
            </a:r>
            <a:endParaRPr lang="en-US" sz="3600" kern="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203848" y="188640"/>
            <a:ext cx="3024336" cy="50405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>
              <a:defRPr/>
            </a:pP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Female</a:t>
            </a:r>
            <a:endParaRPr lang="en-US" sz="3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203848" y="836712"/>
          <a:ext cx="3024336" cy="3096344"/>
        </p:xfrm>
        <a:graphic>
          <a:graphicData uri="http://schemas.openxmlformats.org/drawingml/2006/table">
            <a:tbl>
              <a:tblPr/>
              <a:tblGrid>
                <a:gridCol w="3024336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S. haematobium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0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20x0.2 mm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Ovary post 1/3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Vit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. gl. post 1/3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Picture 2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03848" y="4005064"/>
            <a:ext cx="3096344" cy="2339082"/>
          </a:xfrm>
          <a:prstGeom prst="rect">
            <a:avLst/>
          </a:prstGeom>
          <a:noFill/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6300192" y="188640"/>
            <a:ext cx="2592288" cy="576064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>
              <a:defRPr/>
            </a:pP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Egg</a:t>
            </a:r>
            <a:endParaRPr lang="en-US" sz="3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372200" y="836712"/>
          <a:ext cx="2514600" cy="3690268"/>
        </p:xfrm>
        <a:graphic>
          <a:graphicData uri="http://schemas.openxmlformats.org/drawingml/2006/table">
            <a:tbl>
              <a:tblPr/>
              <a:tblGrid>
                <a:gridCol w="2514600"/>
              </a:tblGrid>
              <a:tr h="580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S. haematobium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80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In urine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140x 60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  <a:sym typeface="Symbol" pitchFamily="18" charset="2"/>
                        </a:rPr>
                        <a:t>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Oval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terminal spine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translucent,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non operculated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Mature embryo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(miracidium)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" name="Picture 31" descr="haematob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804248" y="4653136"/>
            <a:ext cx="1571625" cy="20351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8" grpId="0" animBg="1"/>
      <p:bldP spid="10" grpId="0" animBg="1"/>
      <p:bldP spid="12" grpId="0" build="p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179512" y="188640"/>
            <a:ext cx="3456384" cy="576064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rtl="0">
              <a:defRPr/>
            </a:pPr>
            <a:endParaRPr lang="en-GB" sz="3600" kern="0" dirty="0" smtClean="0">
              <a:latin typeface="Arial Black" pitchFamily="34" charset="0"/>
            </a:endParaRPr>
          </a:p>
          <a:p>
            <a:pPr lvl="0" algn="ctr" rtl="0">
              <a:defRPr/>
            </a:pPr>
            <a:r>
              <a:rPr lang="en-GB" sz="2800" kern="0" dirty="0" smtClean="0">
                <a:latin typeface="Arial Black" pitchFamily="34" charset="0"/>
              </a:rPr>
              <a:t>Miracidium</a:t>
            </a:r>
          </a:p>
          <a:p>
            <a:pPr algn="ctr" rtl="0">
              <a:defRPr/>
            </a:pPr>
            <a:endParaRPr lang="en-US" sz="3600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03848" y="188640"/>
            <a:ext cx="3228975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2348880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Snail I. H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9512" y="5229200"/>
            <a:ext cx="4032448" cy="10464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S. haematobium</a:t>
            </a:r>
            <a:endParaRPr lang="en-GB" sz="2000" i="1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2800" i="1" dirty="0" err="1">
                <a:solidFill>
                  <a:srgbClr val="FF0000"/>
                </a:solidFill>
                <a:latin typeface="Arial Black" pitchFamily="34" charset="0"/>
              </a:rPr>
              <a:t>Bulinus</a:t>
            </a:r>
            <a:r>
              <a:rPr lang="en-US" sz="2800" i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 Black" pitchFamily="34" charset="0"/>
              </a:rPr>
              <a:t>truncatus</a:t>
            </a:r>
            <a:endParaRPr lang="en-GB" sz="24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483074" y="2358008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08720"/>
            <a:ext cx="879475" cy="159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068960"/>
            <a:ext cx="16224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3851920" y="188640"/>
            <a:ext cx="4680520" cy="79208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rtl="0">
              <a:defRPr/>
            </a:pPr>
            <a:endParaRPr lang="en-US" sz="3600" b="1" kern="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 algn="ctr" rtl="0">
              <a:defRPr/>
            </a:pPr>
            <a:r>
              <a:rPr lang="en-US" sz="2400" b="1" kern="0" dirty="0" smtClean="0">
                <a:latin typeface="Arial Black" pitchFamily="34" charset="0"/>
              </a:rPr>
              <a:t>Infective stage (Cercaria):</a:t>
            </a:r>
          </a:p>
          <a:p>
            <a:pPr algn="ctr" rtl="0">
              <a:defRPr/>
            </a:pPr>
            <a:endParaRPr lang="en-US" sz="3600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Picture 16" descr="Cerca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596336" y="1340768"/>
            <a:ext cx="1260178" cy="2592288"/>
          </a:xfrm>
          <a:prstGeom prst="rect">
            <a:avLst/>
          </a:prstGeom>
          <a:noFill/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3707904" y="1196752"/>
            <a:ext cx="5929313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Formed of body and</a:t>
            </a:r>
          </a:p>
          <a:p>
            <a:pPr marL="342900" marR="0" lvl="0" indent="-342900" algn="l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forked tail (furcocercous)</a:t>
            </a:r>
          </a:p>
          <a:p>
            <a:pPr marL="342900" marR="0" lvl="0" indent="-342900" algn="l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5-6 pairs of penetration</a:t>
            </a:r>
          </a:p>
          <a:p>
            <a:pPr marL="342900" marR="0" lvl="0" indent="-342900" algn="l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glands.</a:t>
            </a:r>
          </a:p>
          <a:p>
            <a:pPr marL="342900" marR="0" lvl="0" indent="-342900" algn="l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Skin penetration is aided by:</a:t>
            </a:r>
          </a:p>
          <a:p>
            <a:pPr marL="742950" marR="0" lvl="1" indent="-285750" algn="l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1-Proteolytic enzymes.</a:t>
            </a:r>
          </a:p>
          <a:p>
            <a:pPr marL="742950" marR="0" lvl="1" indent="-285750" algn="l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2-Surface tension of drying       </a:t>
            </a:r>
          </a:p>
          <a:p>
            <a:pPr marL="742950" marR="0" lvl="1" indent="-285750" algn="l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000" b="1" kern="0" dirty="0" smtClean="0">
                <a:solidFill>
                  <a:srgbClr val="00B0F0"/>
                </a:solidFill>
                <a:latin typeface="Arial Black" pitchFamily="34" charset="0"/>
                <a:cs typeface="+mn-cs"/>
              </a:rPr>
              <a:t>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water.</a:t>
            </a:r>
          </a:p>
          <a:p>
            <a:pPr marL="742950" marR="0" lvl="1" indent="-285750" algn="l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3-Movement of the tail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 animBg="1"/>
      <p:bldP spid="10" grpId="0" animBg="1"/>
      <p:bldP spid="16" grpId="0" animBg="1"/>
      <p:bldP spid="17" grpId="0" build="p"/>
      <p:bldP spid="18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395536" y="188640"/>
            <a:ext cx="8353425" cy="576362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>
              <a:defRPr/>
            </a:pPr>
            <a:endParaRPr lang="en-US" sz="3600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Dr. Nadia El-Deeb\Documents\Pictures\inf. with Sch.jpg"/>
          <p:cNvPicPr>
            <a:picLocks noChangeAspect="1" noChangeArrowheads="1"/>
          </p:cNvPicPr>
          <p:nvPr/>
        </p:nvPicPr>
        <p:blipFill>
          <a:blip r:embed="rId2" cstate="print"/>
          <a:srcRect r="84660" b="71143"/>
          <a:stretch>
            <a:fillRect/>
          </a:stretch>
        </p:blipFill>
        <p:spPr bwMode="auto">
          <a:xfrm>
            <a:off x="395288" y="2997200"/>
            <a:ext cx="1296987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Dr. Nadia El-Deeb\Documents\Pictures\liver.jpg"/>
          <p:cNvPicPr>
            <a:picLocks noChangeAspect="1" noChangeArrowheads="1"/>
          </p:cNvPicPr>
          <p:nvPr/>
        </p:nvPicPr>
        <p:blipFill>
          <a:blip r:embed="rId3" cstate="print"/>
          <a:srcRect l="4938" t="11214" r="78922" b="71484"/>
          <a:stretch>
            <a:fillRect/>
          </a:stretch>
        </p:blipFill>
        <p:spPr bwMode="auto">
          <a:xfrm>
            <a:off x="2700338" y="333375"/>
            <a:ext cx="1511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Dr. Nadia El-Deeb\Documents\Pictures\life cycle of Par. west..jpg"/>
          <p:cNvPicPr>
            <a:picLocks noChangeAspect="1" noChangeArrowheads="1"/>
          </p:cNvPicPr>
          <p:nvPr/>
        </p:nvPicPr>
        <p:blipFill>
          <a:blip r:embed="rId4" cstate="print"/>
          <a:srcRect l="45007" t="52933" r="43179" b="36070"/>
          <a:stretch>
            <a:fillRect/>
          </a:stretch>
        </p:blipFill>
        <p:spPr bwMode="auto">
          <a:xfrm>
            <a:off x="3276600" y="3933825"/>
            <a:ext cx="2087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kataya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1073150"/>
            <a:ext cx="12954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miracidium"/>
          <p:cNvPicPr>
            <a:picLocks noChangeAspect="1" noChangeArrowheads="1"/>
          </p:cNvPicPr>
          <p:nvPr/>
        </p:nvPicPr>
        <p:blipFill>
          <a:blip r:embed="rId6" cstate="print"/>
          <a:srcRect l="21439" t="14487" r="7542" b="33463"/>
          <a:stretch>
            <a:fillRect/>
          </a:stretch>
        </p:blipFill>
        <p:spPr bwMode="auto">
          <a:xfrm>
            <a:off x="6443663" y="5432425"/>
            <a:ext cx="1441450" cy="660400"/>
          </a:xfrm>
          <a:prstGeom prst="rect">
            <a:avLst/>
          </a:prstGeom>
          <a:noFill/>
          <a:ln w="57150" cmpd="thinThick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9" name="Picture 2" descr="2EE1FA36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 l="4584" t="46944" r="51544" b="26877"/>
          <a:stretch>
            <a:fillRect/>
          </a:stretch>
        </p:blipFill>
        <p:spPr bwMode="auto">
          <a:xfrm>
            <a:off x="3419475" y="5300663"/>
            <a:ext cx="1873250" cy="1447800"/>
          </a:xfrm>
          <a:prstGeom prst="rect">
            <a:avLst/>
          </a:prstGeom>
          <a:noFill/>
          <a:ln w="57150" cmpd="thinThick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0" name="Picture 3" descr="C:\Users\Dr. Nadia El-Deeb\Documents\Pictures\200px-Schistosoma_mansoni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463" y="188913"/>
            <a:ext cx="1800225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ercari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20838" y="5300663"/>
            <a:ext cx="10064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16463" y="1412875"/>
            <a:ext cx="1800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Worms in their habitat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43663" y="2276475"/>
            <a:ext cx="14414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Female lays eggs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67625" y="4437063"/>
            <a:ext cx="1476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/>
              <a:t>Eggs in </a:t>
            </a:r>
            <a:r>
              <a:rPr lang="en-US" sz="1600" b="1" dirty="0" smtClean="0"/>
              <a:t>urine</a:t>
            </a:r>
            <a:endParaRPr lang="en-US" sz="1600" b="1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00788" y="6165850"/>
            <a:ext cx="23034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Miracidia hatch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03575" y="3213100"/>
            <a:ext cx="21605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Miracidium infects snail i.h.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76375" y="5949950"/>
            <a:ext cx="129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Cercarial shedding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4652963"/>
            <a:ext cx="18351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Infection in contaminated water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187450" y="2349500"/>
            <a:ext cx="2447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Schistosomulum reaches circulation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627313" y="1412875"/>
            <a:ext cx="17287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Worms mate in the liver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284663" y="836613"/>
            <a:ext cx="6477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516688" y="1125538"/>
            <a:ext cx="576262" cy="142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7811294" y="2780507"/>
            <a:ext cx="720725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7272338" y="4760912"/>
            <a:ext cx="719138" cy="3603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5508625" y="5732463"/>
            <a:ext cx="719138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2700338" y="5732463"/>
            <a:ext cx="576262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1619250" y="4797425"/>
            <a:ext cx="504825" cy="3587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" idx="0"/>
          </p:cNvCxnSpPr>
          <p:nvPr/>
        </p:nvCxnSpPr>
        <p:spPr>
          <a:xfrm rot="5400000" flipH="1" flipV="1">
            <a:off x="755651" y="2708275"/>
            <a:ext cx="576262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979613" y="1125538"/>
            <a:ext cx="576262" cy="142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1" descr="haematobiu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7740352" y="3140968"/>
            <a:ext cx="851545" cy="1296144"/>
          </a:xfrm>
          <a:prstGeom prst="rect">
            <a:avLst/>
          </a:prstGeom>
          <a:noFill/>
        </p:spPr>
      </p:pic>
      <p:pic>
        <p:nvPicPr>
          <p:cNvPr id="32" name="Picture 18" descr="vesical plexus of veins"/>
          <p:cNvPicPr>
            <a:picLocks noChangeAspect="1" noChangeArrowheads="1"/>
          </p:cNvPicPr>
          <p:nvPr/>
        </p:nvPicPr>
        <p:blipFill>
          <a:blip r:embed="rId11" cstate="print">
            <a:lum bright="6000" contrast="66000"/>
          </a:blip>
          <a:srcRect/>
          <a:stretch>
            <a:fillRect/>
          </a:stretch>
        </p:blipFill>
        <p:spPr bwMode="auto">
          <a:xfrm>
            <a:off x="7020272" y="764705"/>
            <a:ext cx="1433339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4" name="Picture 44" descr="scistosoma in habitat - Copy - Copy (2)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2051050" y="5084763"/>
            <a:ext cx="57610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2" descr="Water contact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1403350" y="3789363"/>
            <a:ext cx="1439863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188913"/>
            <a:ext cx="8569325" cy="863600"/>
          </a:xfrm>
          <a:gradFill rotWithShape="1">
            <a:gsLst>
              <a:gs pos="0">
                <a:srgbClr val="3333FF"/>
              </a:gs>
              <a:gs pos="50000">
                <a:schemeClr val="bg1"/>
              </a:gs>
              <a:gs pos="100000">
                <a:srgbClr val="3333FF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Development of </a:t>
            </a:r>
            <a:r>
              <a:rPr lang="en-US" sz="2800" i="1" dirty="0" err="1" smtClean="0">
                <a:solidFill>
                  <a:srgbClr val="C00000"/>
                </a:solidFill>
              </a:rPr>
              <a:t>Schistosoma</a:t>
            </a:r>
            <a:r>
              <a:rPr lang="en-US" sz="2800" i="1" dirty="0" smtClean="0">
                <a:solidFill>
                  <a:srgbClr val="F90D45"/>
                </a:solidFill>
              </a:rPr>
              <a:t> </a:t>
            </a:r>
            <a:r>
              <a:rPr lang="en-US" sz="2800" dirty="0" smtClean="0"/>
              <a:t>inside the body of infected human</a:t>
            </a:r>
          </a:p>
        </p:txBody>
      </p:sp>
      <p:pic>
        <p:nvPicPr>
          <p:cNvPr id="102403" name="Picture 3" descr="liv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lum bright="-18000" contrast="48000"/>
          </a:blip>
          <a:srcRect/>
          <a:stretch>
            <a:fillRect/>
          </a:stretch>
        </p:blipFill>
        <p:spPr>
          <a:xfrm>
            <a:off x="6011863" y="3357563"/>
            <a:ext cx="3132137" cy="1619250"/>
          </a:xfrm>
          <a:noFill/>
        </p:spPr>
      </p:pic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0" y="4581525"/>
            <a:ext cx="1800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Cercariae </a:t>
            </a:r>
            <a:r>
              <a:rPr lang="en-US" sz="2400"/>
              <a:t>penetrates human skin</a:t>
            </a:r>
          </a:p>
        </p:txBody>
      </p:sp>
      <p:sp>
        <p:nvSpPr>
          <p:cNvPr id="102407" name="Oval 7"/>
          <p:cNvSpPr>
            <a:spLocks noChangeArrowheads="1"/>
          </p:cNvSpPr>
          <p:nvPr/>
        </p:nvSpPr>
        <p:spPr bwMode="auto">
          <a:xfrm>
            <a:off x="1906588" y="4294188"/>
            <a:ext cx="73025" cy="14446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0" y="3429000"/>
            <a:ext cx="2411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Schistosomula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0" y="2997200"/>
            <a:ext cx="277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</a:rPr>
              <a:t>Venous circulation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6192838" y="2781300"/>
            <a:ext cx="2951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Systemic circulation</a:t>
            </a: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8280400" y="32131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Liver</a:t>
            </a:r>
            <a:r>
              <a:rPr lang="en-US" sz="2000"/>
              <a:t> 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711950" y="4168775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6156325" y="4005263"/>
            <a:ext cx="2376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Portal vein</a:t>
            </a: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2916238" y="3573463"/>
            <a:ext cx="3167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 err="1"/>
              <a:t>Vesical</a:t>
            </a:r>
            <a:r>
              <a:rPr lang="en-US" sz="2400" dirty="0"/>
              <a:t> </a:t>
            </a:r>
            <a:r>
              <a:rPr lang="en-US" sz="2400" dirty="0" smtClean="0"/>
              <a:t>plexus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02416" name="Line 16"/>
          <p:cNvSpPr>
            <a:spLocks noChangeShapeType="1"/>
          </p:cNvSpPr>
          <p:nvPr/>
        </p:nvSpPr>
        <p:spPr bwMode="auto">
          <a:xfrm flipV="1">
            <a:off x="684213" y="3357563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2417" name="Line 17"/>
          <p:cNvSpPr>
            <a:spLocks noChangeShapeType="1"/>
          </p:cNvSpPr>
          <p:nvPr/>
        </p:nvSpPr>
        <p:spPr bwMode="auto">
          <a:xfrm flipH="1" flipV="1">
            <a:off x="5651500" y="4005263"/>
            <a:ext cx="8651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9233" name="Text Box 18"/>
          <p:cNvSpPr txBox="1">
            <a:spLocks noChangeArrowheads="1"/>
          </p:cNvSpPr>
          <p:nvPr/>
        </p:nvSpPr>
        <p:spPr bwMode="auto">
          <a:xfrm>
            <a:off x="0" y="4365625"/>
            <a:ext cx="900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02419" name="Text Box 19"/>
          <p:cNvSpPr txBox="1">
            <a:spLocks noChangeArrowheads="1"/>
          </p:cNvSpPr>
          <p:nvPr/>
        </p:nvSpPr>
        <p:spPr bwMode="auto">
          <a:xfrm>
            <a:off x="468313" y="3933825"/>
            <a:ext cx="503237" cy="7080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4000"/>
              <a:t>I</a:t>
            </a:r>
          </a:p>
        </p:txBody>
      </p:sp>
      <p:sp>
        <p:nvSpPr>
          <p:cNvPr id="102420" name="Text Box 20"/>
          <p:cNvSpPr txBox="1">
            <a:spLocks noChangeArrowheads="1"/>
          </p:cNvSpPr>
          <p:nvPr/>
        </p:nvSpPr>
        <p:spPr bwMode="auto">
          <a:xfrm>
            <a:off x="8243888" y="4581525"/>
            <a:ext cx="720725" cy="739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4000"/>
              <a:t>III</a:t>
            </a:r>
          </a:p>
        </p:txBody>
      </p:sp>
      <p:sp>
        <p:nvSpPr>
          <p:cNvPr id="102421" name="Text Box 21"/>
          <p:cNvSpPr txBox="1">
            <a:spLocks noChangeArrowheads="1"/>
          </p:cNvSpPr>
          <p:nvPr/>
        </p:nvSpPr>
        <p:spPr bwMode="auto">
          <a:xfrm>
            <a:off x="8243888" y="5445125"/>
            <a:ext cx="720725" cy="739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4000"/>
              <a:t>IV</a:t>
            </a:r>
          </a:p>
        </p:txBody>
      </p:sp>
      <p:pic>
        <p:nvPicPr>
          <p:cNvPr id="102422" name="Picture 22" descr="right-sided heart"/>
          <p:cNvPicPr>
            <a:picLocks noChangeAspect="1" noChangeArrowheads="1"/>
          </p:cNvPicPr>
          <p:nvPr/>
        </p:nvPicPr>
        <p:blipFill>
          <a:blip r:embed="rId5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539750" y="1125538"/>
            <a:ext cx="1376363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3" name="Picture 23" descr="right-sided heart"/>
          <p:cNvPicPr>
            <a:picLocks noChangeAspect="1" noChangeArrowheads="1"/>
          </p:cNvPicPr>
          <p:nvPr/>
        </p:nvPicPr>
        <p:blipFill>
          <a:blip r:embed="rId5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6588125" y="1125538"/>
            <a:ext cx="1376363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4" name="Oval 24"/>
          <p:cNvSpPr>
            <a:spLocks noChangeArrowheads="1"/>
          </p:cNvSpPr>
          <p:nvPr/>
        </p:nvSpPr>
        <p:spPr bwMode="auto">
          <a:xfrm>
            <a:off x="7667625" y="1196975"/>
            <a:ext cx="73025" cy="14446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26" name="Oval 26"/>
          <p:cNvSpPr>
            <a:spLocks noChangeArrowheads="1"/>
          </p:cNvSpPr>
          <p:nvPr/>
        </p:nvSpPr>
        <p:spPr bwMode="auto">
          <a:xfrm>
            <a:off x="684213" y="2781300"/>
            <a:ext cx="73025" cy="14446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pic>
        <p:nvPicPr>
          <p:cNvPr id="102427" name="Picture 27" descr="lung schistosomula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lum bright="-12000" contrast="24000"/>
          </a:blip>
          <a:srcRect/>
          <a:stretch>
            <a:fillRect/>
          </a:stretch>
        </p:blipFill>
        <p:spPr>
          <a:xfrm>
            <a:off x="3059113" y="1268413"/>
            <a:ext cx="3079750" cy="2187575"/>
          </a:xfrm>
        </p:spPr>
      </p:pic>
      <p:sp>
        <p:nvSpPr>
          <p:cNvPr id="102428" name="Text Box 28"/>
          <p:cNvSpPr txBox="1">
            <a:spLocks noChangeArrowheads="1"/>
          </p:cNvSpPr>
          <p:nvPr/>
        </p:nvSpPr>
        <p:spPr bwMode="auto">
          <a:xfrm>
            <a:off x="2627313" y="1412875"/>
            <a:ext cx="577850" cy="739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4000"/>
              <a:t>II</a:t>
            </a:r>
          </a:p>
        </p:txBody>
      </p:sp>
      <p:sp>
        <p:nvSpPr>
          <p:cNvPr id="102429" name="Oval 29"/>
          <p:cNvSpPr>
            <a:spLocks noChangeArrowheads="1"/>
          </p:cNvSpPr>
          <p:nvPr/>
        </p:nvSpPr>
        <p:spPr bwMode="auto">
          <a:xfrm>
            <a:off x="1835150" y="1412875"/>
            <a:ext cx="7302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30" name="Oval 30"/>
          <p:cNvSpPr>
            <a:spLocks noChangeArrowheads="1"/>
          </p:cNvSpPr>
          <p:nvPr/>
        </p:nvSpPr>
        <p:spPr bwMode="auto">
          <a:xfrm>
            <a:off x="7956550" y="3213100"/>
            <a:ext cx="71438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32" name="Line 32"/>
          <p:cNvSpPr>
            <a:spLocks noChangeShapeType="1"/>
          </p:cNvSpPr>
          <p:nvPr/>
        </p:nvSpPr>
        <p:spPr bwMode="auto">
          <a:xfrm flipH="1">
            <a:off x="2124075" y="6669088"/>
            <a:ext cx="4535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2434" name="Text Box 34"/>
          <p:cNvSpPr txBox="1">
            <a:spLocks noChangeArrowheads="1"/>
          </p:cNvSpPr>
          <p:nvPr/>
        </p:nvSpPr>
        <p:spPr bwMode="auto">
          <a:xfrm>
            <a:off x="7740650" y="981075"/>
            <a:ext cx="1189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Aorta </a:t>
            </a:r>
          </a:p>
        </p:txBody>
      </p:sp>
      <p:pic>
        <p:nvPicPr>
          <p:cNvPr id="102435" name="Picture 35" descr="schisto adults"/>
          <p:cNvPicPr>
            <a:picLocks noChangeAspect="1" noChangeArrowheads="1"/>
          </p:cNvPicPr>
          <p:nvPr/>
        </p:nvPicPr>
        <p:blipFill>
          <a:blip r:embed="rId7" cstate="print">
            <a:lum bright="-36000" contrast="54000"/>
          </a:blip>
          <a:srcRect/>
          <a:stretch>
            <a:fillRect/>
          </a:stretch>
        </p:blipFill>
        <p:spPr bwMode="auto">
          <a:xfrm>
            <a:off x="6948488" y="3573463"/>
            <a:ext cx="5127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6" name="Picture 36" descr="cercaria of trema"/>
          <p:cNvPicPr>
            <a:picLocks noChangeAspect="1" noChangeArrowheads="1"/>
          </p:cNvPicPr>
          <p:nvPr/>
        </p:nvPicPr>
        <p:blipFill>
          <a:blip r:embed="rId8" cstate="print">
            <a:lum bright="-42000" contrast="66000"/>
          </a:blip>
          <a:srcRect/>
          <a:stretch>
            <a:fillRect/>
          </a:stretch>
        </p:blipFill>
        <p:spPr bwMode="auto">
          <a:xfrm>
            <a:off x="1187450" y="4294188"/>
            <a:ext cx="5032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7" name="Oval 37"/>
          <p:cNvSpPr>
            <a:spLocks noChangeArrowheads="1"/>
          </p:cNvSpPr>
          <p:nvPr/>
        </p:nvSpPr>
        <p:spPr bwMode="auto">
          <a:xfrm>
            <a:off x="684213" y="2997200"/>
            <a:ext cx="73025" cy="14446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38" name="Oval 38"/>
          <p:cNvSpPr>
            <a:spLocks noChangeArrowheads="1"/>
          </p:cNvSpPr>
          <p:nvPr/>
        </p:nvSpPr>
        <p:spPr bwMode="auto">
          <a:xfrm>
            <a:off x="1692275" y="1412875"/>
            <a:ext cx="7302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39" name="Oval 39"/>
          <p:cNvSpPr>
            <a:spLocks noChangeArrowheads="1"/>
          </p:cNvSpPr>
          <p:nvPr/>
        </p:nvSpPr>
        <p:spPr bwMode="auto">
          <a:xfrm>
            <a:off x="3276600" y="2781300"/>
            <a:ext cx="7302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40" name="Oval 40"/>
          <p:cNvSpPr>
            <a:spLocks noChangeArrowheads="1"/>
          </p:cNvSpPr>
          <p:nvPr/>
        </p:nvSpPr>
        <p:spPr bwMode="auto">
          <a:xfrm>
            <a:off x="3348038" y="2492375"/>
            <a:ext cx="7302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41" name="Oval 41"/>
          <p:cNvSpPr>
            <a:spLocks noChangeArrowheads="1"/>
          </p:cNvSpPr>
          <p:nvPr/>
        </p:nvSpPr>
        <p:spPr bwMode="auto">
          <a:xfrm>
            <a:off x="7812088" y="1196975"/>
            <a:ext cx="73025" cy="14446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42" name="Oval 42"/>
          <p:cNvSpPr>
            <a:spLocks noChangeArrowheads="1"/>
          </p:cNvSpPr>
          <p:nvPr/>
        </p:nvSpPr>
        <p:spPr bwMode="auto">
          <a:xfrm>
            <a:off x="8101013" y="3213100"/>
            <a:ext cx="71437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43" name="Oval 43"/>
          <p:cNvSpPr>
            <a:spLocks noChangeArrowheads="1"/>
          </p:cNvSpPr>
          <p:nvPr/>
        </p:nvSpPr>
        <p:spPr bwMode="auto">
          <a:xfrm>
            <a:off x="1763713" y="4438650"/>
            <a:ext cx="73025" cy="14446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pic>
        <p:nvPicPr>
          <p:cNvPr id="102445" name="Picture 45" descr="scistosoma in habitat - Copy - Copy"/>
          <p:cNvPicPr>
            <a:picLocks noChangeAspect="1" noChangeArrowheads="1"/>
          </p:cNvPicPr>
          <p:nvPr/>
        </p:nvPicPr>
        <p:blipFill>
          <a:blip r:embed="rId9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1979613" y="5373688"/>
            <a:ext cx="2087562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6" name="Picture 46" descr="scistosoma in habitat - Copy (2)"/>
          <p:cNvPicPr>
            <a:picLocks noChangeAspect="1" noChangeArrowheads="1"/>
          </p:cNvPicPr>
          <p:nvPr/>
        </p:nvPicPr>
        <p:blipFill>
          <a:blip r:embed="rId10" cstate="print">
            <a:lum bright="-6000" contrast="18000"/>
          </a:blip>
          <a:srcRect/>
          <a:stretch>
            <a:fillRect/>
          </a:stretch>
        </p:blipFill>
        <p:spPr bwMode="auto">
          <a:xfrm>
            <a:off x="4716463" y="5661025"/>
            <a:ext cx="15843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7" name="Picture 47" descr="scistosoma in habitat - Copy - Copy - Copy"/>
          <p:cNvPicPr>
            <a:picLocks noChangeAspect="1" noChangeArrowheads="1"/>
          </p:cNvPicPr>
          <p:nvPr/>
        </p:nvPicPr>
        <p:blipFill>
          <a:blip r:embed="rId11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1908175" y="5373688"/>
            <a:ext cx="2159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8" name="Line 48"/>
          <p:cNvSpPr>
            <a:spLocks noChangeShapeType="1"/>
          </p:cNvSpPr>
          <p:nvPr/>
        </p:nvSpPr>
        <p:spPr bwMode="auto">
          <a:xfrm>
            <a:off x="2987675" y="52292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2449" name="Oval 49"/>
          <p:cNvSpPr>
            <a:spLocks noChangeArrowheads="1"/>
          </p:cNvSpPr>
          <p:nvPr/>
        </p:nvSpPr>
        <p:spPr bwMode="auto">
          <a:xfrm>
            <a:off x="6372225" y="5734050"/>
            <a:ext cx="71438" cy="142875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50" name="Oval 50"/>
          <p:cNvSpPr>
            <a:spLocks noChangeArrowheads="1"/>
          </p:cNvSpPr>
          <p:nvPr/>
        </p:nvSpPr>
        <p:spPr bwMode="auto">
          <a:xfrm>
            <a:off x="6372225" y="5734050"/>
            <a:ext cx="71438" cy="142875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51" name="Oval 51"/>
          <p:cNvSpPr>
            <a:spLocks noChangeArrowheads="1"/>
          </p:cNvSpPr>
          <p:nvPr/>
        </p:nvSpPr>
        <p:spPr bwMode="auto">
          <a:xfrm>
            <a:off x="6372225" y="5734050"/>
            <a:ext cx="71438" cy="142875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52" name="Oval 52"/>
          <p:cNvSpPr>
            <a:spLocks noChangeArrowheads="1"/>
          </p:cNvSpPr>
          <p:nvPr/>
        </p:nvSpPr>
        <p:spPr bwMode="auto">
          <a:xfrm>
            <a:off x="6443663" y="5734050"/>
            <a:ext cx="71437" cy="142875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53" name="Oval 53"/>
          <p:cNvSpPr>
            <a:spLocks noChangeArrowheads="1"/>
          </p:cNvSpPr>
          <p:nvPr/>
        </p:nvSpPr>
        <p:spPr bwMode="auto">
          <a:xfrm>
            <a:off x="6443663" y="5734050"/>
            <a:ext cx="71437" cy="142875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54" name="Oval 54"/>
          <p:cNvSpPr>
            <a:spLocks noChangeArrowheads="1"/>
          </p:cNvSpPr>
          <p:nvPr/>
        </p:nvSpPr>
        <p:spPr bwMode="auto">
          <a:xfrm>
            <a:off x="7524750" y="5157788"/>
            <a:ext cx="71438" cy="142875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55" name="Text Box 55"/>
          <p:cNvSpPr txBox="1">
            <a:spLocks noChangeArrowheads="1"/>
          </p:cNvSpPr>
          <p:nvPr/>
        </p:nvSpPr>
        <p:spPr bwMode="auto">
          <a:xfrm>
            <a:off x="7380288" y="3573463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♂</a:t>
            </a:r>
          </a:p>
        </p:txBody>
      </p:sp>
      <p:sp>
        <p:nvSpPr>
          <p:cNvPr id="102456" name="Text Box 56"/>
          <p:cNvSpPr txBox="1">
            <a:spLocks noChangeArrowheads="1"/>
          </p:cNvSpPr>
          <p:nvPr/>
        </p:nvSpPr>
        <p:spPr bwMode="auto">
          <a:xfrm>
            <a:off x="6948488" y="3500438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♀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6659563" y="6237288"/>
            <a:ext cx="2305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/>
              <a:t>In </a:t>
            </a:r>
            <a:r>
              <a:rPr lang="en-US" sz="2400" dirty="0" smtClean="0"/>
              <a:t>urine</a:t>
            </a:r>
            <a:endParaRPr lang="ar-EG" sz="2400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7740650" y="5516563"/>
            <a:ext cx="2159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7631113" y="5840413"/>
            <a:ext cx="649287" cy="15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433" name="Text Box 33"/>
          <p:cNvSpPr txBox="1">
            <a:spLocks noChangeArrowheads="1"/>
          </p:cNvSpPr>
          <p:nvPr/>
        </p:nvSpPr>
        <p:spPr bwMode="auto">
          <a:xfrm>
            <a:off x="2268538" y="6237288"/>
            <a:ext cx="4321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Direction of venous blood flow</a:t>
            </a:r>
          </a:p>
        </p:txBody>
      </p:sp>
      <p:sp>
        <p:nvSpPr>
          <p:cNvPr id="102415" name="Line 15"/>
          <p:cNvSpPr>
            <a:spLocks noChangeShapeType="1"/>
          </p:cNvSpPr>
          <p:nvPr/>
        </p:nvSpPr>
        <p:spPr bwMode="auto">
          <a:xfrm flipH="1" flipV="1">
            <a:off x="1692275" y="3860800"/>
            <a:ext cx="2873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pic>
        <p:nvPicPr>
          <p:cNvPr id="102404" name="Picture 4" descr="cercaria of trem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2" cstate="print">
            <a:lum bright="-42000" contrast="66000"/>
          </a:blip>
          <a:srcRect/>
          <a:stretch>
            <a:fillRect/>
          </a:stretch>
        </p:blipFill>
        <p:spPr>
          <a:xfrm>
            <a:off x="1258888" y="4149725"/>
            <a:ext cx="503237" cy="239713"/>
          </a:xfrm>
          <a:noFill/>
        </p:spPr>
      </p:pic>
      <p:sp>
        <p:nvSpPr>
          <p:cNvPr id="62" name="TextBox 61"/>
          <p:cNvSpPr txBox="1"/>
          <p:nvPr/>
        </p:nvSpPr>
        <p:spPr>
          <a:xfrm>
            <a:off x="3275856" y="3861048"/>
            <a:ext cx="23762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i="1" dirty="0" err="1" smtClean="0">
                <a:solidFill>
                  <a:srgbClr val="0000CC"/>
                </a:solidFill>
              </a:rPr>
              <a:t>S.haematobium</a:t>
            </a:r>
            <a:endParaRPr lang="ar-EG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9.62963E-6 C 0.01093 -0.0007 0.02205 -0.00116 0.02916 -9.62963E-6 C 0.03628 0.00115 0.03871 0.00023 0.04305 0.0074 C 0.04739 0.01458 0.04861 0.02615 0.05555 0.04259 C 0.0625 0.05902 0.07691 0.08726 0.08472 0.10555 C 0.09253 0.12384 0.0967 0.13773 0.10277 0.15185 C 0.10885 0.16597 0.11198 0.18171 0.12083 0.19074 C 0.12968 0.19976 0.14982 0.203 0.15555 0.20555 " pathEditMode="relative" ptsTypes="aaaaaaaA">
                                      <p:cBhvr>
                                        <p:cTn id="88" dur="20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0163 C 0.01979 -0.00139 0.03438 -0.00093 0.04427 0.00023 C 0.05417 0.00138 0.05834 0.0037 0.06511 0.00578 C 0.07188 0.00787 0.07952 0.00509 0.08455 0.01319 C 0.08959 0.02129 0.08993 0.04027 0.09566 0.05393 C 0.10139 0.06759 0.11163 0.0824 0.11927 0.09467 C 0.12691 0.10694 0.13577 0.11805 0.1415 0.128 C 0.14722 0.13796 0.14983 0.1493 0.154 0.15393 C 0.15816 0.15856 0.16233 0.15601 0.1665 0.15578 C 0.17066 0.15555 0.17691 0.15277 0.179 0.15208 " pathEditMode="relative" ptsTypes="aaaaaaaaaA">
                                      <p:cBhvr>
                                        <p:cTn id="94" dur="2000" fill="hold"/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0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602 C -0.00052 0.02083 0.00122 0.03588 0.00486 0.05023 C 0.00851 0.06482 0.00469 0.08426 0.02031 0.09282 C 0.03594 0.10162 0.07309 0.10069 0.09896 0.10185 C 0.12465 0.10301 0.15226 0.10093 0.17465 0.1 C 0.19722 0.09907 0.21545 0.10069 0.23368 0.09653 C 0.25191 0.09213 0.27083 0.08426 0.2842 0.07523 C 0.29757 0.06597 0.30573 0.05532 0.31372 0.04144 C 0.32153 0.02755 0.32118 -3.7037E-7 0.33194 -0.00833 C 0.34271 -0.01643 0.35642 -0.00949 0.3783 -0.00833 C 0.4 -0.00718 0.44271 -0.00185 0.4625 -0.00116 C 0.48229 -0.00046 0.48976 -0.00231 0.49757 -0.00486 C 0.50556 -0.00718 0.50677 -0.00579 0.51024 -0.01551 C 0.51372 -0.025 0.51667 -0.03657 0.51858 -0.06157 C 0.52049 -0.08657 0.52066 -0.14931 0.52153 -0.1662 " pathEditMode="relative" rAng="0" ptsTypes="aaaaaaaaaaaaaaA">
                                      <p:cBhvr>
                                        <p:cTn id="109" dur="2000" fill="hold"/>
                                        <p:tgtEl>
                                          <p:spTgt spid="102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C -0.00052 0.03241 -0.00087 0.06505 0.00278 0.07963 C 0.00643 0.09422 0.01111 0.08334 0.02222 0.08704 C 0.03334 0.09074 0.04219 0.09445 0.06945 0.10186 C 0.0967 0.10926 0.15209 0.13426 0.18611 0.13149 C 0.22014 0.12871 0.25643 0.09792 0.27361 0.08519 C 0.2908 0.07246 0.28247 0.06551 0.28889 0.05556 C 0.29531 0.04561 0.29844 0.0294 0.3125 0.02593 C 0.32656 0.02246 0.35469 0.03357 0.37361 0.03519 C 0.39254 0.03681 0.4092 0.03588 0.42639 0.03519 C 0.44358 0.03449 0.46268 0.03426 0.47639 0.03149 C 0.49011 0.02871 0.5 0.03125 0.50834 0.01852 C 0.51667 0.00579 0.52275 -0.02523 0.52639 -0.04444 C 0.53004 -0.06365 0.52986 -0.0831 0.53056 -0.09629 C 0.53125 -0.10949 0.53056 -0.11944 0.53056 -0.12407 " pathEditMode="relative" ptsTypes="aaaaaaaaaaaaaaA">
                                      <p:cBhvr>
                                        <p:cTn id="112" dur="2000" fill="hold"/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C 0.02014 0.00486 0.04028 0.01019 0.05417 0.01181 C 0.06806 0.0132 0.0757 0.00208 0.08334 0.00833 C 0.09098 0.01458 0.09775 0.02384 0.1 0.04954 C 0.10226 0.07523 0.10417 0.13287 0.09723 0.16227 C 0.09028 0.19144 0.06476 0.21505 0.05834 0.2257 " pathEditMode="relative" rAng="0" ptsTypes="aaaaaA">
                                      <p:cBhvr>
                                        <p:cTn id="137" dur="20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13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C 0.02014 0.00486 0.04028 0.01018 0.05417 0.0118 C 0.06806 0.01319 0.07569 0.00208 0.08333 0.00833 C 0.09097 0.01458 0.09774 0.02384 0.1 0.04953 C 0.10226 0.07523 0.10417 0.13287 0.09722 0.16227 C 0.09028 0.19143 0.06476 0.21504 0.05833 0.22569 " pathEditMode="relative" rAng="0" ptsTypes="aaaaaA">
                                      <p:cBhvr>
                                        <p:cTn id="139" dur="2000" fill="hold"/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00"/>
                            </p:stCondLst>
                            <p:childTnLst>
                              <p:par>
                                <p:cTn id="14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500"/>
                            </p:stCondLst>
                            <p:childTnLst>
                              <p:par>
                                <p:cTn id="14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0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0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625 0.01366 -0.01233 0.02732 -0.01702 0.03519 C -0.02188 0.04329 -0.02118 0.04005 -0.0283 0.04815 C -0.03559 0.05625 -0.05052 0.07824 -0.06094 0.08357 C -0.07136 0.08912 -0.08559 0.08125 -0.09045 0.08033 " pathEditMode="relative" rAng="0" ptsTypes="aaaaA">
                                      <p:cBhvr>
                                        <p:cTn id="161" dur="2000" fill="hold"/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44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625 0.01366 -0.01233 0.02732 -0.01702 0.03519 C -0.02188 0.04329 -0.02118 0.04005 -0.0283 0.04815 C -0.03559 0.05625 -0.05052 0.07824 -0.06094 0.08357 C -0.07136 0.08912 -0.08559 0.08125 -0.09045 0.08033 " pathEditMode="relative" rAng="0" ptsTypes="aaaaA">
                                      <p:cBhvr>
                                        <p:cTn id="163" dur="2000" fill="hold"/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"/>
                            </p:stCondLst>
                            <p:childTnLst>
                              <p:par>
                                <p:cTn id="16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02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02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02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02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02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02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10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02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02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10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10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10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0"/>
                            </p:stCondLst>
                            <p:childTnLst>
                              <p:par>
                                <p:cTn id="26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-0.01065 C 0.04809 -0.03727 0.08524 -0.06181 0.10451 -0.07362 C 0.12326 -0.08426 0.12187 -0.08241 0.12604 -0.08403 " pathEditMode="relative" rAng="0" ptsTypes="aaA">
                                      <p:cBhvr>
                                        <p:cTn id="262" dur="2000" fill="hold"/>
                                        <p:tgtEl>
                                          <p:spTgt spid="102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00"/>
                            </p:stCondLst>
                            <p:childTnLst>
                              <p:par>
                                <p:cTn id="2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10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000"/>
                            </p:stCondLst>
                            <p:childTnLst>
                              <p:par>
                                <p:cTn id="26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C 0.00244 -0.00324 0.00504 -0.00556 0.00799 -0.00764 C 0.01112 -0.00972 0.01094 -0.00787 0.01858 -0.0132 C 0.02639 -0.01852 0.0448 -0.03264 0.054 -0.03912 C 0.0632 -0.0456 0.06789 -0.04815 0.07396 -0.05209 C 0.08004 -0.05625 0.08768 -0.06134 0.09063 -0.06297 " pathEditMode="relative" rAng="0" ptsTypes="aaaaaA">
                                      <p:cBhvr>
                                        <p:cTn id="269" dur="2000" fill="hold"/>
                                        <p:tgtEl>
                                          <p:spTgt spid="102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5000"/>
                            </p:stCondLst>
                            <p:childTnLst>
                              <p:par>
                                <p:cTn id="2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10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500"/>
                            </p:stCondLst>
                            <p:childTnLst>
                              <p:par>
                                <p:cTn id="27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1.11111E-6 C 0.00747 -0.00463 0.01511 -0.00903 0.02084 -0.01296 C 0.02657 -0.0169 0.03004 -0.0206 0.03473 -0.02408 C 0.03941 -0.02755 0.04445 -0.03056 0.04862 -0.03333 C 0.05278 -0.03611 0.05782 -0.03958 0.05973 -0.04074 " pathEditMode="relative" rAng="0" ptsTypes="aaaaA">
                                      <p:cBhvr>
                                        <p:cTn id="276" dur="2000" fill="hold"/>
                                        <p:tgtEl>
                                          <p:spTgt spid="102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7500"/>
                            </p:stCondLst>
                            <p:childTnLst>
                              <p:par>
                                <p:cTn id="2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10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000"/>
                            </p:stCondLst>
                            <p:childTnLst>
                              <p:par>
                                <p:cTn id="28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1.48148E-6 C 0.0026 0.00162 0.00538 0.00347 0.00833 0.00555 C 0.01128 0.00764 0.0151 0.00949 0.01805 0.01296 C 0.021 0.01643 0.021 0.02037 0.02638 0.02592 C 0.03177 0.03148 0.04583 0.04282 0.04999 0.04629 " pathEditMode="relative" ptsTypes="aaaaA">
                                      <p:cBhvr>
                                        <p:cTn id="283" dur="2000" fill="hold"/>
                                        <p:tgtEl>
                                          <p:spTgt spid="102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10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C 0.00659 0.00694 0.01319 0.01389 0.01805 0.01852 C 0.02291 0.02315 0.02691 0.02569 0.02916 0.02778 " pathEditMode="relative" rAng="0" ptsTypes="aaA">
                                      <p:cBhvr>
                                        <p:cTn id="290" dur="2000" fill="hold"/>
                                        <p:tgtEl>
                                          <p:spTgt spid="102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10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00"/>
                            </p:stCondLst>
                            <p:childTnLst>
                              <p:par>
                                <p:cTn id="29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C 0.00035 0.00439 0.00087 0.00902 0.00139 0.01296 C 0.00191 0.01689 0.00225 0.01828 0.00278 0.02407 C 0.0033 0.02986 0.00399 0.04421 0.00416 0.04814 " pathEditMode="relative" ptsTypes="aaaA">
                                      <p:cBhvr>
                                        <p:cTn id="298" dur="2000" fill="hold"/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"/>
                            </p:stCondLst>
                            <p:childTnLst>
                              <p:par>
                                <p:cTn id="3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"/>
                            </p:stCondLst>
                            <p:childTnLst>
                              <p:par>
                                <p:cTn id="3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nimBg="1"/>
      <p:bldP spid="102406" grpId="0"/>
      <p:bldP spid="102407" grpId="0" animBg="1"/>
      <p:bldP spid="102408" grpId="0"/>
      <p:bldP spid="102409" grpId="0"/>
      <p:bldP spid="102410" grpId="0"/>
      <p:bldP spid="102411" grpId="0"/>
      <p:bldP spid="102413" grpId="0"/>
      <p:bldP spid="102414" grpId="0"/>
      <p:bldP spid="102416" grpId="0" animBg="1"/>
      <p:bldP spid="102417" grpId="0" animBg="1"/>
      <p:bldP spid="102419" grpId="0" animBg="1"/>
      <p:bldP spid="102420" grpId="0" animBg="1"/>
      <p:bldP spid="102421" grpId="0" animBg="1"/>
      <p:bldP spid="102424" grpId="0" animBg="1"/>
      <p:bldP spid="102424" grpId="1" animBg="1"/>
      <p:bldP spid="102424" grpId="2" animBg="1"/>
      <p:bldP spid="102426" grpId="0" animBg="1"/>
      <p:bldP spid="102426" grpId="1" animBg="1"/>
      <p:bldP spid="102428" grpId="0" animBg="1"/>
      <p:bldP spid="102429" grpId="0" animBg="1"/>
      <p:bldP spid="102429" grpId="1" animBg="1"/>
      <p:bldP spid="102429" grpId="2" animBg="1"/>
      <p:bldP spid="102430" grpId="0" animBg="1"/>
      <p:bldP spid="102430" grpId="1" animBg="1"/>
      <p:bldP spid="102430" grpId="2" animBg="1"/>
      <p:bldP spid="102432" grpId="0" animBg="1"/>
      <p:bldP spid="102434" grpId="0"/>
      <p:bldP spid="102437" grpId="0" animBg="1"/>
      <p:bldP spid="102437" grpId="1" animBg="1"/>
      <p:bldP spid="102438" grpId="0" animBg="1"/>
      <p:bldP spid="102438" grpId="1" animBg="1"/>
      <p:bldP spid="102438" grpId="2" animBg="1"/>
      <p:bldP spid="102439" grpId="0" animBg="1"/>
      <p:bldP spid="102439" grpId="1" animBg="1"/>
      <p:bldP spid="102439" grpId="2" animBg="1"/>
      <p:bldP spid="102440" grpId="0" animBg="1"/>
      <p:bldP spid="102440" grpId="1" animBg="1"/>
      <p:bldP spid="102440" grpId="2" animBg="1"/>
      <p:bldP spid="102441" grpId="0" animBg="1"/>
      <p:bldP spid="102441" grpId="1" animBg="1"/>
      <p:bldP spid="102441" grpId="2" animBg="1"/>
      <p:bldP spid="102442" grpId="0" animBg="1"/>
      <p:bldP spid="102442" grpId="1" animBg="1"/>
      <p:bldP spid="102442" grpId="2" animBg="1"/>
      <p:bldP spid="102443" grpId="0" animBg="1"/>
      <p:bldP spid="102448" grpId="0" animBg="1"/>
      <p:bldP spid="102449" grpId="0" animBg="1"/>
      <p:bldP spid="102449" grpId="1" animBg="1"/>
      <p:bldP spid="102450" grpId="0" animBg="1"/>
      <p:bldP spid="102450" grpId="1" animBg="1"/>
      <p:bldP spid="102451" grpId="0" animBg="1"/>
      <p:bldP spid="102451" grpId="1" animBg="1"/>
      <p:bldP spid="102452" grpId="0" animBg="1"/>
      <p:bldP spid="102452" grpId="1" animBg="1"/>
      <p:bldP spid="102453" grpId="0" animBg="1"/>
      <p:bldP spid="102453" grpId="1" animBg="1"/>
      <p:bldP spid="102454" grpId="0" animBg="1"/>
      <p:bldP spid="102454" grpId="1" animBg="1"/>
      <p:bldP spid="102455" grpId="0"/>
      <p:bldP spid="102456" grpId="0"/>
      <p:bldP spid="61" grpId="0"/>
      <p:bldP spid="102433" grpId="0"/>
      <p:bldP spid="1024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569325" cy="633412"/>
          </a:xfrm>
          <a:gradFill rotWithShape="1">
            <a:gsLst>
              <a:gs pos="0">
                <a:srgbClr val="3333FF"/>
              </a:gs>
              <a:gs pos="50000">
                <a:schemeClr val="bg1"/>
              </a:gs>
              <a:gs pos="100000">
                <a:srgbClr val="3333FF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3200" dirty="0" smtClean="0"/>
              <a:t>Pathogenesis</a:t>
            </a:r>
            <a:r>
              <a:rPr lang="en-US" sz="2800" dirty="0" smtClean="0"/>
              <a:t> and </a:t>
            </a:r>
            <a:r>
              <a:rPr lang="en-US" sz="3200" dirty="0" smtClean="0">
                <a:solidFill>
                  <a:srgbClr val="AD2F07"/>
                </a:solidFill>
              </a:rPr>
              <a:t>Clinical Picture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81075"/>
            <a:ext cx="5329237" cy="576263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sz="2800" smtClean="0">
                <a:solidFill>
                  <a:srgbClr val="006600"/>
                </a:solidFill>
              </a:rPr>
              <a:t>There are 4 progressive stages:</a:t>
            </a:r>
            <a:endParaRPr lang="en-US" sz="2800" smtClean="0">
              <a:solidFill>
                <a:srgbClr val="CC3300"/>
              </a:solidFill>
            </a:endParaRPr>
          </a:p>
          <a:p>
            <a:pPr algn="l" rtl="0" eaLnBrk="1" hangingPunct="1">
              <a:buFontTx/>
              <a:buNone/>
            </a:pPr>
            <a:endParaRPr lang="en-US" sz="2800" smtClean="0">
              <a:solidFill>
                <a:schemeClr val="accent2"/>
              </a:solidFill>
            </a:endParaRPr>
          </a:p>
          <a:p>
            <a:pPr algn="l" rtl="0" eaLnBrk="1" hangingPunct="1">
              <a:buFontTx/>
              <a:buNone/>
            </a:pPr>
            <a:endParaRPr lang="en-US" sz="2400" smtClean="0">
              <a:solidFill>
                <a:schemeClr val="accent2"/>
              </a:solidFill>
            </a:endParaRPr>
          </a:p>
          <a:p>
            <a:pPr algn="l" rtl="0" eaLnBrk="1" hangingPunct="1">
              <a:buFontTx/>
              <a:buNone/>
            </a:pPr>
            <a:endParaRPr lang="en-US" sz="2800" smtClean="0">
              <a:solidFill>
                <a:schemeClr val="accent2"/>
              </a:solidFill>
            </a:endParaRPr>
          </a:p>
          <a:p>
            <a:pPr algn="l" rtl="0" eaLnBrk="1" hangingPunct="1">
              <a:buFontTx/>
              <a:buNone/>
            </a:pPr>
            <a:endParaRPr lang="en-US" sz="2800" smtClean="0">
              <a:solidFill>
                <a:schemeClr val="accent2"/>
              </a:solidFill>
            </a:endParaRPr>
          </a:p>
          <a:p>
            <a:pPr algn="l" rtl="0" eaLnBrk="1" hangingPunct="1">
              <a:buFontTx/>
              <a:buNone/>
            </a:pPr>
            <a:endParaRPr lang="en-US" sz="2800" smtClean="0">
              <a:solidFill>
                <a:schemeClr val="accent2"/>
              </a:solidFill>
            </a:endParaRPr>
          </a:p>
          <a:p>
            <a:pPr algn="l" rtl="0" eaLnBrk="1" hangingPunct="1">
              <a:buFontTx/>
              <a:buNone/>
            </a:pPr>
            <a:endParaRPr lang="en-US" sz="2800" smtClean="0">
              <a:solidFill>
                <a:schemeClr val="accent2"/>
              </a:solidFill>
            </a:endParaRPr>
          </a:p>
          <a:p>
            <a:pPr algn="l" rtl="0" eaLnBrk="1" hangingPunct="1">
              <a:buFontTx/>
              <a:buNone/>
            </a:pPr>
            <a:endParaRPr lang="en-US" sz="2800" smtClean="0">
              <a:solidFill>
                <a:schemeClr val="accent2"/>
              </a:solidFill>
            </a:endParaRPr>
          </a:p>
        </p:txBody>
      </p:sp>
      <p:pic>
        <p:nvPicPr>
          <p:cNvPr id="11282" name="Picture 18" descr="swimmer's i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3787775"/>
            <a:ext cx="30607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23850" y="1773238"/>
            <a:ext cx="3887788" cy="584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/>
              <a:t>I- Stage of invasion</a:t>
            </a:r>
          </a:p>
        </p:txBody>
      </p:sp>
      <p:pic>
        <p:nvPicPr>
          <p:cNvPr id="11285" name="Picture 21" descr="Water contac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3068638"/>
            <a:ext cx="2508250" cy="2663825"/>
          </a:xfrm>
          <a:noFill/>
        </p:spPr>
      </p:pic>
      <p:pic>
        <p:nvPicPr>
          <p:cNvPr id="11287" name="Picture 23" descr="cercaria of trem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lum bright="-36000" contrast="60000"/>
          </a:blip>
          <a:srcRect/>
          <a:stretch>
            <a:fillRect/>
          </a:stretch>
        </p:blipFill>
        <p:spPr>
          <a:xfrm>
            <a:off x="6588125" y="4724400"/>
            <a:ext cx="576263" cy="273050"/>
          </a:xfrm>
        </p:spPr>
      </p:pic>
      <p:pic>
        <p:nvPicPr>
          <p:cNvPr id="11288" name="Picture 24" descr="cercaria of trema"/>
          <p:cNvPicPr>
            <a:picLocks noChangeAspect="1" noChangeArrowheads="1"/>
          </p:cNvPicPr>
          <p:nvPr/>
        </p:nvPicPr>
        <p:blipFill>
          <a:blip r:embed="rId4" cstate="print">
            <a:lum bright="-36000" contrast="60000"/>
          </a:blip>
          <a:srcRect/>
          <a:stretch>
            <a:fillRect/>
          </a:stretch>
        </p:blipFill>
        <p:spPr bwMode="auto">
          <a:xfrm>
            <a:off x="7740650" y="4757738"/>
            <a:ext cx="5762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9" name="Picture 25" descr="cercaria penetr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4788" y="3140075"/>
            <a:ext cx="177006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3850" y="2420938"/>
            <a:ext cx="4535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B0042D"/>
                </a:solidFill>
              </a:rPr>
              <a:t>Local dermatitis, irritation.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3850" y="2925763"/>
            <a:ext cx="30956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B0042D"/>
                </a:solidFill>
              </a:rPr>
              <a:t>Papular rash.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11638" y="1773238"/>
            <a:ext cx="18732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/>
              <a:t>(1-4 days)</a:t>
            </a:r>
            <a:endParaRPr lang="ar-EG" sz="28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83" grpId="0" animBg="1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4392612" cy="647700"/>
          </a:xfrm>
          <a:solidFill>
            <a:srgbClr val="FFCC00"/>
          </a:solidFill>
        </p:spPr>
        <p:txBody>
          <a:bodyPr/>
          <a:lstStyle/>
          <a:p>
            <a:pPr rtl="0" eaLnBrk="1" hangingPunct="1"/>
            <a:r>
              <a:rPr lang="en-US" sz="3200" smtClean="0"/>
              <a:t>II- Stage of migration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179388" y="3429000"/>
            <a:ext cx="3024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/>
              <a:t>By schistosomula</a:t>
            </a:r>
          </a:p>
        </p:txBody>
      </p:sp>
      <p:pic>
        <p:nvPicPr>
          <p:cNvPr id="21533" name="Picture 29" descr="liver"/>
          <p:cNvPicPr>
            <a:picLocks noChangeAspect="1" noChangeArrowheads="1"/>
          </p:cNvPicPr>
          <p:nvPr/>
        </p:nvPicPr>
        <p:blipFill>
          <a:blip r:embed="rId2" cstate="print">
            <a:lum bright="-18000" contrast="48000"/>
          </a:blip>
          <a:srcRect/>
          <a:stretch>
            <a:fillRect/>
          </a:stretch>
        </p:blipFill>
        <p:spPr bwMode="auto">
          <a:xfrm>
            <a:off x="7164388" y="2852738"/>
            <a:ext cx="1800225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4" name="Picture 30" descr="right-sided heart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323850" y="1052513"/>
            <a:ext cx="1587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5" name="Picture 31" descr="right-sided heart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6588125" y="1125538"/>
            <a:ext cx="1376363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6" name="Oval 32"/>
          <p:cNvSpPr>
            <a:spLocks noChangeArrowheads="1"/>
          </p:cNvSpPr>
          <p:nvPr/>
        </p:nvSpPr>
        <p:spPr bwMode="auto">
          <a:xfrm>
            <a:off x="7667625" y="1125538"/>
            <a:ext cx="73025" cy="1428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1537" name="Oval 33"/>
          <p:cNvSpPr>
            <a:spLocks noChangeArrowheads="1"/>
          </p:cNvSpPr>
          <p:nvPr/>
        </p:nvSpPr>
        <p:spPr bwMode="auto">
          <a:xfrm>
            <a:off x="468313" y="2924175"/>
            <a:ext cx="73025" cy="14446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pic>
        <p:nvPicPr>
          <p:cNvPr id="21538" name="Picture 34" descr="lung schistosomulae"/>
          <p:cNvPicPr>
            <a:picLocks noChangeAspect="1" noChangeArrowheads="1"/>
          </p:cNvPicPr>
          <p:nvPr/>
        </p:nvPicPr>
        <p:blipFill>
          <a:blip r:embed="rId4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3059113" y="1268413"/>
            <a:ext cx="307975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9" name="Oval 35"/>
          <p:cNvSpPr>
            <a:spLocks noChangeArrowheads="1"/>
          </p:cNvSpPr>
          <p:nvPr/>
        </p:nvSpPr>
        <p:spPr bwMode="auto">
          <a:xfrm>
            <a:off x="1835150" y="1412875"/>
            <a:ext cx="7302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1540" name="Oval 36"/>
          <p:cNvSpPr>
            <a:spLocks noChangeArrowheads="1"/>
          </p:cNvSpPr>
          <p:nvPr/>
        </p:nvSpPr>
        <p:spPr bwMode="auto">
          <a:xfrm>
            <a:off x="3348038" y="2420938"/>
            <a:ext cx="71437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1542" name="Oval 38"/>
          <p:cNvSpPr>
            <a:spLocks noChangeArrowheads="1"/>
          </p:cNvSpPr>
          <p:nvPr/>
        </p:nvSpPr>
        <p:spPr bwMode="auto">
          <a:xfrm>
            <a:off x="468313" y="3141663"/>
            <a:ext cx="73025" cy="14446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1543" name="Oval 39"/>
          <p:cNvSpPr>
            <a:spLocks noChangeArrowheads="1"/>
          </p:cNvSpPr>
          <p:nvPr/>
        </p:nvSpPr>
        <p:spPr bwMode="auto">
          <a:xfrm>
            <a:off x="1692275" y="1412875"/>
            <a:ext cx="7302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1544" name="Oval 40"/>
          <p:cNvSpPr>
            <a:spLocks noChangeArrowheads="1"/>
          </p:cNvSpPr>
          <p:nvPr/>
        </p:nvSpPr>
        <p:spPr bwMode="auto">
          <a:xfrm>
            <a:off x="3203575" y="2781300"/>
            <a:ext cx="7302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1545" name="Oval 41"/>
          <p:cNvSpPr>
            <a:spLocks noChangeArrowheads="1"/>
          </p:cNvSpPr>
          <p:nvPr/>
        </p:nvSpPr>
        <p:spPr bwMode="auto">
          <a:xfrm>
            <a:off x="7740650" y="1125538"/>
            <a:ext cx="71438" cy="14446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4353" name="TextBox 16"/>
          <p:cNvSpPr txBox="1">
            <a:spLocks noChangeArrowheads="1"/>
          </p:cNvSpPr>
          <p:nvPr/>
        </p:nvSpPr>
        <p:spPr bwMode="auto">
          <a:xfrm>
            <a:off x="4572000" y="260350"/>
            <a:ext cx="2303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/>
              <a:t>(3-4 weeks)</a:t>
            </a:r>
            <a:endParaRPr lang="ar-EG" sz="280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9388" y="4076700"/>
            <a:ext cx="8604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u="sng">
                <a:solidFill>
                  <a:srgbClr val="0000CC"/>
                </a:solidFill>
              </a:rPr>
              <a:t>Metabolic products</a:t>
            </a:r>
            <a:r>
              <a:rPr lang="en-US" sz="2800">
                <a:solidFill>
                  <a:srgbClr val="0000CC"/>
                </a:solidFill>
              </a:rPr>
              <a:t>: </a:t>
            </a:r>
            <a:r>
              <a:rPr lang="en-US" sz="2400">
                <a:solidFill>
                  <a:srgbClr val="0000CC"/>
                </a:solidFill>
              </a:rPr>
              <a:t>toxic and allergic manifestations</a:t>
            </a:r>
            <a:r>
              <a:rPr lang="en-US" sz="2400">
                <a:solidFill>
                  <a:schemeClr val="accent2"/>
                </a:solidFill>
              </a:rPr>
              <a:t> as</a:t>
            </a:r>
            <a:endParaRPr lang="ar-EG" sz="240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00113" y="4508500"/>
            <a:ext cx="720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A50021"/>
                </a:solidFill>
              </a:rPr>
              <a:t>urticaria, fever, headache, muscle pain.</a:t>
            </a:r>
            <a:r>
              <a:rPr lang="en-US" sz="2800">
                <a:solidFill>
                  <a:schemeClr val="accent2"/>
                </a:solidFill>
              </a:rPr>
              <a:t>                    </a:t>
            </a:r>
            <a:endParaRPr lang="en-US" sz="2800">
              <a:solidFill>
                <a:srgbClr val="0000CC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79388" y="5013325"/>
            <a:ext cx="84597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u="sng">
                <a:solidFill>
                  <a:srgbClr val="0000CC"/>
                </a:solidFill>
              </a:rPr>
              <a:t>In the lung</a:t>
            </a:r>
            <a:r>
              <a:rPr lang="en-US" sz="2800">
                <a:solidFill>
                  <a:srgbClr val="0000CC"/>
                </a:solidFill>
              </a:rPr>
              <a:t>: </a:t>
            </a:r>
            <a:r>
              <a:rPr lang="en-US" sz="2400">
                <a:solidFill>
                  <a:srgbClr val="0000CC"/>
                </a:solidFill>
              </a:rPr>
              <a:t>verminous pneumonitis, minute haemorrhage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19250" y="5516563"/>
            <a:ext cx="4321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A50021"/>
                </a:solidFill>
              </a:rPr>
              <a:t>cough, haemoptysis.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79388" y="6092825"/>
            <a:ext cx="5688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u="sng">
                <a:solidFill>
                  <a:srgbClr val="0000CC"/>
                </a:solidFill>
              </a:rPr>
              <a:t>In the liver</a:t>
            </a:r>
            <a:r>
              <a:rPr lang="en-US" sz="2800">
                <a:solidFill>
                  <a:schemeClr val="accent2"/>
                </a:solidFill>
              </a:rPr>
              <a:t>: </a:t>
            </a:r>
            <a:r>
              <a:rPr lang="en-US" sz="2800">
                <a:solidFill>
                  <a:srgbClr val="A50021"/>
                </a:solidFill>
              </a:rPr>
              <a:t>enlarged and tender.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9.62963E-6 C 0.01093 -0.0007 0.02205 -0.00116 0.02916 -9.62963E-6 C 0.03628 0.00115 0.03871 0.00023 0.04305 0.0074 C 0.04739 0.01458 0.04861 0.02615 0.05555 0.04259 C 0.0625 0.05902 0.07691 0.08726 0.08472 0.10555 C 0.09253 0.12384 0.0967 0.13773 0.10277 0.15185 C 0.10885 0.16597 0.11198 0.18171 0.12083 0.19074 C 0.12968 0.19976 0.14982 0.203 0.15555 0.20555 " pathEditMode="relative" ptsTypes="aaaaaaaA">
                                      <p:cBhvr>
                                        <p:cTn id="39" dur="2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0.00023 C 0.02743 0.00023 0.04549 0.00023 0.05816 0.00208 C 0.07084 0.00393 0.07778 0.00486 0.08594 0.01134 C 0.0941 0.01782 0.10052 0.02615 0.10677 0.04097 C 0.11302 0.05578 0.11736 0.08541 0.12344 0.10023 C 0.12952 0.11504 0.13785 0.12152 0.14288 0.12986 C 0.14792 0.13819 0.14775 0.14652 0.154 0.15023 C 0.16025 0.15393 0.17604 0.15185 0.18038 0.15208 " pathEditMode="relative" ptsTypes="aaaaaaaA">
                                      <p:cBhvr>
                                        <p:cTn id="49" dur="20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7.40741E-7 C -0.00192 0.04189 -0.00365 0.08402 -0.00417 0.1074 C -0.00469 0.13078 -0.00678 0.1324 -0.00278 0.14074 C 0.00121 0.14907 -0.02379 0.15648 0.01944 0.1574 C 0.06267 0.15833 0.20885 0.15069 0.25694 0.14629 C 0.30503 0.14189 0.29097 0.1368 0.30833 0.13148 C 0.32569 0.12615 0.34235 0.12523 0.3611 0.11481 C 0.37985 0.10439 0.40277 0.08055 0.42083 0.06852 C 0.43888 0.05648 0.45277 0.05 0.46944 0.04259 C 0.4861 0.03518 0.50972 0.04051 0.52083 0.02407 C 0.53194 0.00764 0.53454 -0.03056 0.5361 -0.05556 C 0.53767 -0.08056 0.53142 -0.11412 0.53055 -0.12593 " pathEditMode="relative" ptsTypes="aaaaaaaaaaaA">
                                      <p:cBhvr>
                                        <p:cTn id="57" dur="2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0573 0.03356 -0.01129 0.06736 -0.00278 0.08704 C 0.00573 0.10671 -0.00209 0.11643 0.05139 0.11852 C 0.10486 0.1206 0.26024 0.10949 0.31805 0.1 C 0.37586 0.09051 0.371 0.0794 0.39861 0.06111 C 0.42621 0.04282 0.45989 0.00741 0.48333 -0.00926 C 0.50677 -0.02593 0.53211 -0.01181 0.53889 -0.03889 C 0.54566 -0.06597 0.52621 -0.15 0.52361 -0.17222 " pathEditMode="relative" ptsTypes="aaaaaaaA">
                                      <p:cBhvr>
                                        <p:cTn id="67" dur="2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1 2.96296E-6 C -0.01597 0.00578 0.00382 0.01319 0.01754 0.01504 C 0.03108 0.01666 0.03855 0.00231 0.04619 0.01065 C 0.05365 0.01852 0.06042 0.03055 0.06268 0.06412 C 0.06494 0.09745 0.06702 0.17291 0.05973 0.21111 C 0.05296 0.24907 0.02796 0.27986 0.02171 0.29398 " pathEditMode="relative" rAng="0" ptsTypes="aaaaaA">
                                      <p:cBhvr>
                                        <p:cTn id="76" dur="20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2.96296E-6 C 0.00086 0.00578 0.01388 0.01319 0.02291 0.01504 C 0.03177 0.01666 0.03663 0.00231 0.04166 0.01065 C 0.04652 0.01852 0.05086 0.03055 0.05243 0.06412 C 0.05382 0.09745 0.0552 0.17291 0.05052 0.21111 C 0.046 0.24907 0.02968 0.27986 0.02552 0.29398 " pathEditMode="relative" rAng="0" ptsTypes="aaaaaA">
                                      <p:cBhvr>
                                        <p:cTn id="84" dur="2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30" grpId="0"/>
      <p:bldP spid="21536" grpId="0" animBg="1"/>
      <p:bldP spid="21536" grpId="1" animBg="1"/>
      <p:bldP spid="21537" grpId="0" animBg="1"/>
      <p:bldP spid="21539" grpId="0" animBg="1"/>
      <p:bldP spid="21539" grpId="1" animBg="1"/>
      <p:bldP spid="21540" grpId="0" animBg="1"/>
      <p:bldP spid="21540" grpId="1" animBg="1"/>
      <p:bldP spid="21542" grpId="0" animBg="1"/>
      <p:bldP spid="21543" grpId="0" animBg="1"/>
      <p:bldP spid="21543" grpId="1" animBg="1"/>
      <p:bldP spid="21544" grpId="0" animBg="1"/>
      <p:bldP spid="21544" grpId="1" animBg="1"/>
      <p:bldP spid="21545" grpId="0" animBg="1"/>
      <p:bldP spid="21545" grpId="1" animBg="1"/>
      <p:bldP spid="14353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7777162" cy="647700"/>
          </a:xfrm>
          <a:solidFill>
            <a:srgbClr val="FFCC00"/>
          </a:solidFill>
        </p:spPr>
        <p:txBody>
          <a:bodyPr/>
          <a:lstStyle/>
          <a:p>
            <a:pPr rtl="0" eaLnBrk="1" hangingPunct="1"/>
            <a:r>
              <a:rPr lang="en-US" sz="3200" smtClean="0"/>
              <a:t>III- Stage of egg deposition and extrusion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573463"/>
            <a:ext cx="5473700" cy="2978150"/>
          </a:xfrm>
        </p:spPr>
        <p:txBody>
          <a:bodyPr/>
          <a:lstStyle/>
          <a:p>
            <a:pPr algn="ctr" rtl="0" eaLnBrk="1" hangingPunct="1">
              <a:buFontTx/>
              <a:buNone/>
            </a:pPr>
            <a:endParaRPr lang="en-US" sz="1400" smtClean="0">
              <a:solidFill>
                <a:srgbClr val="FF0000"/>
              </a:solidFill>
            </a:endParaRPr>
          </a:p>
          <a:p>
            <a:pPr algn="ctr" rtl="0" eaLnBrk="1" hangingPunct="1">
              <a:buFontTx/>
              <a:buNone/>
            </a:pPr>
            <a:r>
              <a:rPr lang="en-US" sz="2800" smtClean="0">
                <a:solidFill>
                  <a:srgbClr val="006600"/>
                </a:solidFill>
              </a:rPr>
              <a:t>The patient may complain of:</a:t>
            </a:r>
          </a:p>
          <a:p>
            <a:pPr algn="ctr" rtl="0" eaLnBrk="1" hangingPunct="1">
              <a:buFontTx/>
              <a:buNone/>
            </a:pPr>
            <a:r>
              <a:rPr lang="en-US" sz="2800" smtClean="0">
                <a:solidFill>
                  <a:srgbClr val="006600"/>
                </a:solidFill>
              </a:rPr>
              <a:t>Generalized malaise, fever, </a:t>
            </a:r>
          </a:p>
          <a:p>
            <a:pPr algn="ctr" rtl="0" eaLnBrk="1" hangingPunct="1">
              <a:buFontTx/>
              <a:buNone/>
            </a:pPr>
            <a:r>
              <a:rPr lang="en-US" sz="2800" smtClean="0">
                <a:solidFill>
                  <a:srgbClr val="006600"/>
                </a:solidFill>
              </a:rPr>
              <a:t>rigors, urticaria, abdominal pain </a:t>
            </a:r>
          </a:p>
          <a:p>
            <a:pPr algn="ctr" rtl="0" eaLnBrk="1" hangingPunct="1">
              <a:buFontTx/>
              <a:buNone/>
            </a:pPr>
            <a:r>
              <a:rPr lang="en-US" sz="2800" smtClean="0">
                <a:solidFill>
                  <a:srgbClr val="006600"/>
                </a:solidFill>
              </a:rPr>
              <a:t>and liver tenderness.</a:t>
            </a:r>
          </a:p>
          <a:p>
            <a:pPr algn="l" rtl="0" eaLnBrk="1" hangingPunct="1">
              <a:buFontTx/>
              <a:buNone/>
            </a:pPr>
            <a:endParaRPr lang="en-US" sz="2800" i="1" smtClean="0">
              <a:solidFill>
                <a:srgbClr val="006600"/>
              </a:solidFill>
            </a:endParaRPr>
          </a:p>
        </p:txBody>
      </p:sp>
      <p:pic>
        <p:nvPicPr>
          <p:cNvPr id="18462" name="Picture 30" descr="scistosoma in habitat - Copy - Copy (2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lum bright="-12000" contrast="30000"/>
          </a:blip>
          <a:srcRect/>
          <a:stretch>
            <a:fillRect/>
          </a:stretch>
        </p:blipFill>
        <p:spPr>
          <a:xfrm>
            <a:off x="323850" y="1700213"/>
            <a:ext cx="8424863" cy="1744662"/>
          </a:xfrm>
        </p:spPr>
      </p:pic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827088" y="1412875"/>
            <a:ext cx="7129462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/>
              <a:t>A- Eggs are deposited in the venous plexus</a:t>
            </a:r>
          </a:p>
        </p:txBody>
      </p:sp>
      <p:pic>
        <p:nvPicPr>
          <p:cNvPr id="18463" name="Picture 31" descr="scistosoma in habitat - Copy - Cop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>
          <a:xfrm>
            <a:off x="395288" y="2133600"/>
            <a:ext cx="2952750" cy="1108075"/>
          </a:xfrm>
          <a:noFill/>
        </p:spPr>
      </p:pic>
      <p:pic>
        <p:nvPicPr>
          <p:cNvPr id="18465" name="Picture 33" descr="scistosoma in habitat - Copy - Copy - Copy"/>
          <p:cNvPicPr>
            <a:picLocks noChangeAspect="1" noChangeArrowheads="1"/>
          </p:cNvPicPr>
          <p:nvPr/>
        </p:nvPicPr>
        <p:blipFill>
          <a:blip r:embed="rId4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395288" y="2133600"/>
            <a:ext cx="295116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6" name="Picture 34" descr="scistosoma in habitat - Copy (2)"/>
          <p:cNvPicPr>
            <a:picLocks noChangeAspect="1" noChangeArrowheads="1"/>
          </p:cNvPicPr>
          <p:nvPr/>
        </p:nvPicPr>
        <p:blipFill>
          <a:blip r:embed="rId5" cstate="print">
            <a:lum bright="-6000" contrast="18000"/>
          </a:blip>
          <a:srcRect/>
          <a:stretch>
            <a:fillRect/>
          </a:stretch>
        </p:blipFill>
        <p:spPr bwMode="auto">
          <a:xfrm>
            <a:off x="4572000" y="2492375"/>
            <a:ext cx="20161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7" name="Oval 35"/>
          <p:cNvSpPr>
            <a:spLocks noChangeArrowheads="1"/>
          </p:cNvSpPr>
          <p:nvPr/>
        </p:nvSpPr>
        <p:spPr bwMode="auto">
          <a:xfrm>
            <a:off x="6659563" y="2492375"/>
            <a:ext cx="144462" cy="215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8468" name="Oval 36"/>
          <p:cNvSpPr>
            <a:spLocks noChangeArrowheads="1"/>
          </p:cNvSpPr>
          <p:nvPr/>
        </p:nvSpPr>
        <p:spPr bwMode="auto">
          <a:xfrm>
            <a:off x="6659563" y="2492375"/>
            <a:ext cx="144462" cy="215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8469" name="Oval 37"/>
          <p:cNvSpPr>
            <a:spLocks noChangeArrowheads="1"/>
          </p:cNvSpPr>
          <p:nvPr/>
        </p:nvSpPr>
        <p:spPr bwMode="auto">
          <a:xfrm>
            <a:off x="6659563" y="2492375"/>
            <a:ext cx="144462" cy="215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8470" name="Oval 38"/>
          <p:cNvSpPr>
            <a:spLocks noChangeArrowheads="1"/>
          </p:cNvSpPr>
          <p:nvPr/>
        </p:nvSpPr>
        <p:spPr bwMode="auto">
          <a:xfrm>
            <a:off x="6659563" y="2492375"/>
            <a:ext cx="144462" cy="215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pic>
        <p:nvPicPr>
          <p:cNvPr id="13" name="Picture 20" descr="urticaria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3933825"/>
            <a:ext cx="24542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6588125" y="5734050"/>
            <a:ext cx="172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Urticaria </a:t>
            </a:r>
          </a:p>
        </p:txBody>
      </p:sp>
      <p:sp>
        <p:nvSpPr>
          <p:cNvPr id="15375" name="TextBox 14"/>
          <p:cNvSpPr txBox="1">
            <a:spLocks noChangeArrowheads="1"/>
          </p:cNvSpPr>
          <p:nvPr/>
        </p:nvSpPr>
        <p:spPr bwMode="auto">
          <a:xfrm>
            <a:off x="1908175" y="908050"/>
            <a:ext cx="4319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/>
              <a:t>(acute stage: 1-2 month)</a:t>
            </a:r>
            <a:endParaRPr lang="ar-EG" sz="28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C 0.00556 -0.00047 0.01129 -0.0007 0.01806 -0.00371 C 0.02483 -0.00672 0.03455 -0.01482 0.04028 -0.01852 C 0.04601 -0.02222 0.04774 -0.02246 0.05278 -0.02593 C 0.05781 -0.0294 0.05851 -0.03172 0.07083 -0.03889 C 0.08316 -0.04607 0.11684 -0.06366 0.12639 -0.06852 " pathEditMode="relative" ptsTypes="aaaaaA">
                                      <p:cBhvr>
                                        <p:cTn id="52" dur="1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C 0.0066 -0.00093 0.0132 -0.00185 0.01806 -0.00371 C 0.02292 -0.00556 0.02448 -0.00834 0.02917 -0.01111 C 0.03386 -0.01389 0.0408 -0.0169 0.04584 -0.02037 C 0.05087 -0.02384 0.05486 -0.02847 0.05972 -0.03148 C 0.06459 -0.03449 0.07031 -0.03634 0.075 -0.03889 C 0.07969 -0.04144 0.08281 -0.04352 0.0875 -0.0463 C 0.09219 -0.04908 0.10018 -0.05394 0.10278 -0.05556 " pathEditMode="relative" ptsTypes="aaaaaaaA">
                                      <p:cBhvr>
                                        <p:cTn id="59" dur="1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C 0.03351 0.03148 0.06719 0.06319 0.08056 0.07593 " pathEditMode="relative" ptsTypes="aA">
                                      <p:cBhvr>
                                        <p:cTn id="66" dur="1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C 0.02309 0.02384 0.04635 0.04791 0.05556 0.0574 " pathEditMode="relative" ptsTypes="aA">
                                      <p:cBhvr>
                                        <p:cTn id="73" dur="1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54" grpId="0" animBg="1"/>
      <p:bldP spid="18467" grpId="0" animBg="1"/>
      <p:bldP spid="18467" grpId="1" animBg="1"/>
      <p:bldP spid="18468" grpId="0" animBg="1"/>
      <p:bldP spid="18468" grpId="1" animBg="1"/>
      <p:bldP spid="18469" grpId="0" animBg="1"/>
      <p:bldP spid="18469" grpId="1" animBg="1"/>
      <p:bldP spid="18470" grpId="0" animBg="1"/>
      <p:bldP spid="18470" grpId="1" animBg="1"/>
      <p:bldP spid="14" grpId="0"/>
      <p:bldP spid="1537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4824</TotalTime>
  <Words>873</Words>
  <Application>Microsoft Office PowerPoint</Application>
  <PresentationFormat>On-screen Show (4:3)</PresentationFormat>
  <Paragraphs>255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Slide 1</vt:lpstr>
      <vt:lpstr>Definitive Host </vt:lpstr>
      <vt:lpstr>Slide 3</vt:lpstr>
      <vt:lpstr>Slide 4</vt:lpstr>
      <vt:lpstr>Slide 5</vt:lpstr>
      <vt:lpstr>Development of Schistosoma inside the body of infected human</vt:lpstr>
      <vt:lpstr>Pathogenesis and Clinical Picture</vt:lpstr>
      <vt:lpstr>II- Stage of migration</vt:lpstr>
      <vt:lpstr>III- Stage of egg deposition and extrusion</vt:lpstr>
      <vt:lpstr> B- Stage of egg extrusion:</vt:lpstr>
      <vt:lpstr>IV- Stage of tissue reaction (chronic stage)</vt:lpstr>
      <vt:lpstr>Slide 12</vt:lpstr>
      <vt:lpstr>IV- Stage of tissue reaction (chronic stage)</vt:lpstr>
      <vt:lpstr>Embolic Lesions in the Liver</vt:lpstr>
      <vt:lpstr>Slide 15</vt:lpstr>
      <vt:lpstr>Slide 16</vt:lpstr>
      <vt:lpstr>I- Laboratory Diagnosis</vt:lpstr>
      <vt:lpstr>I- Laboratory Diagnosis</vt:lpstr>
      <vt:lpstr>Slide 19</vt:lpstr>
      <vt:lpstr>II- Radiological imaging</vt:lpstr>
      <vt:lpstr>المناظير III- Endoscopy 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Schistosoma causes Schistosomiasis</dc:title>
  <dc:creator>dr shabayek</dc:creator>
  <cp:lastModifiedBy>RAAFAT</cp:lastModifiedBy>
  <cp:revision>1408</cp:revision>
  <dcterms:created xsi:type="dcterms:W3CDTF">2007-08-29T07:26:20Z</dcterms:created>
  <dcterms:modified xsi:type="dcterms:W3CDTF">2015-03-29T09:26:22Z</dcterms:modified>
</cp:coreProperties>
</file>